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9144000" cy="6858000" type="screen4x3"/>
  <p:notesSz cx="6724650" cy="97742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p:scale>
          <a:sx n="77" d="100"/>
          <a:sy n="77" d="100"/>
        </p:scale>
        <p:origin x="-942" y="-42"/>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823F163-A6E3-405A-882C-CB369E099498}" type="datetimeFigureOut">
              <a:rPr lang="ru-RU" smtClean="0"/>
              <a:t>01.11.2016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826A36-5A45-4810-81E1-DFF0E76CA1C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23F163-A6E3-405A-882C-CB369E099498}" type="datetimeFigureOut">
              <a:rPr lang="ru-RU" smtClean="0"/>
              <a:t>01.11.2016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826A36-5A45-4810-81E1-DFF0E76CA1C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23F163-A6E3-405A-882C-CB369E099498}" type="datetimeFigureOut">
              <a:rPr lang="ru-RU" smtClean="0"/>
              <a:t>01.11.2016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826A36-5A45-4810-81E1-DFF0E76CA1C3}"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23F163-A6E3-405A-882C-CB369E099498}" type="datetimeFigureOut">
              <a:rPr lang="ru-RU" smtClean="0"/>
              <a:t>01.11.2016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826A36-5A45-4810-81E1-DFF0E76CA1C3}"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23F163-A6E3-405A-882C-CB369E099498}" type="datetimeFigureOut">
              <a:rPr lang="ru-RU" smtClean="0"/>
              <a:t>01.11.2016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826A36-5A45-4810-81E1-DFF0E76CA1C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823F163-A6E3-405A-882C-CB369E099498}" type="datetimeFigureOut">
              <a:rPr lang="ru-RU" smtClean="0"/>
              <a:t>01.11.2016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826A36-5A45-4810-81E1-DFF0E76CA1C3}"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23F163-A6E3-405A-882C-CB369E099498}" type="datetimeFigureOut">
              <a:rPr lang="ru-RU" smtClean="0"/>
              <a:t>01.11.2016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826A36-5A45-4810-81E1-DFF0E76CA1C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823F163-A6E3-405A-882C-CB369E099498}" type="datetimeFigureOut">
              <a:rPr lang="ru-RU" smtClean="0"/>
              <a:t>01.11.2016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F826A36-5A45-4810-81E1-DFF0E76CA1C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823F163-A6E3-405A-882C-CB369E099498}" type="datetimeFigureOut">
              <a:rPr lang="ru-RU" smtClean="0"/>
              <a:t>01.11.2016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F826A36-5A45-4810-81E1-DFF0E76CA1C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823F163-A6E3-405A-882C-CB369E099498}" type="datetimeFigureOut">
              <a:rPr lang="ru-RU" smtClean="0"/>
              <a:t>01.11.2016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826A36-5A45-4810-81E1-DFF0E76CA1C3}"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23F163-A6E3-405A-882C-CB369E099498}" type="datetimeFigureOut">
              <a:rPr lang="ru-RU" smtClean="0"/>
              <a:t>01.11.2016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826A36-5A45-4810-81E1-DFF0E76CA1C3}"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823F163-A6E3-405A-882C-CB369E099498}" type="datetimeFigureOut">
              <a:rPr lang="ru-RU" smtClean="0"/>
              <a:t>01.11.2016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F826A36-5A45-4810-81E1-DFF0E76CA1C3}"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ref=DE5C0E67A36F8D20073303EAB9FD3D11AD3FED6933F3566D05A916FED1C56EC60927547A326B5025i6EDD"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A250CFFCDBA81A587D9AF124C88E5121D2B52BF0BE9A946CD03FBDF8E478l6F" TargetMode="External"/><Relationship Id="rId2" Type="http://schemas.openxmlformats.org/officeDocument/2006/relationships/hyperlink" Target="consultantplus://offline/ref=A250CFFCDBA81A587D9AF124C88E5121D2B52BF0BE9A946CD03FBDF8E4862AC3ACC332312B78l0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consultantplus://offline/ref=B1B2106EFAFC988C0CF8F7AA468CD5534E1093D43354011C731401D728a8qFF" TargetMode="External"/><Relationship Id="rId2" Type="http://schemas.openxmlformats.org/officeDocument/2006/relationships/hyperlink" Target="consultantplus://offline/ref=B1B2106EFAFC988C0CF8F7AA468CD5534D1997DC3350011C731401D728a8qF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consultantplus://offline/ref=B1B2106EFAFC988C0CF8F7AA468CD5534D1997DC3350011C731401D728a8qFF" TargetMode="External"/><Relationship Id="rId2" Type="http://schemas.openxmlformats.org/officeDocument/2006/relationships/hyperlink" Target="consultantplus://offline/ref=B1B2106EFAFC988C0CF8F7AA468CD5534D1997DC3350011C731401D7288F041D6EDF4E9Fa5q6F" TargetMode="External"/><Relationship Id="rId1" Type="http://schemas.openxmlformats.org/officeDocument/2006/relationships/slideLayout" Target="../slideLayouts/slideLayout1.xml"/><Relationship Id="rId4" Type="http://schemas.openxmlformats.org/officeDocument/2006/relationships/hyperlink" Target="consultantplus://offline/ref=B1B2106EFAFC988C0CF8F7AA468CD5534E1093D43354011C731401D728a8qFF"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consultantplus://offline/ref=B1B2106EFAFC988C0CF8F7AA468CD5534D1997DC3350011C731401D728a8qF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consultantplus://offline/ref=40B35A71B5A00371D5F16B425665C2C33DB789A420595C2FB81D350BB2T74EF"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consultantplus://offline/ref=40B35A71B5A00371D5F16B425665C2C33EB38FA72E5C5C2FB81D350BB27E98DAF6A7F6A50255T043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Uvarova.N@govrb.ru" TargetMode="External"/><Relationship Id="rId2" Type="http://schemas.openxmlformats.org/officeDocument/2006/relationships/hyperlink" Target="mailto:Dvornikov.S@govrb.ru" TargetMode="External"/><Relationship Id="rId1" Type="http://schemas.openxmlformats.org/officeDocument/2006/relationships/slideLayout" Target="../slideLayouts/slideLayout2.xml"/><Relationship Id="rId4" Type="http://schemas.openxmlformats.org/officeDocument/2006/relationships/hyperlink" Target="mailto:Boloneva.L@govrb.ru"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consultantplus://offline/ref=727F7AA80C1760609F7E2ED28E9AE33E950BAA09A170F7EA2E3E6F6C154671DAB19DA4537A7F4B92wDM7G" TargetMode="External"/><Relationship Id="rId2" Type="http://schemas.openxmlformats.org/officeDocument/2006/relationships/hyperlink" Target="consultantplus://offline/ref=727F7AA80C1760609F7E2ED28E9AE33E9602A203A774F7EA2E3E6F6C154671DAB19DA4537A7F4F94wDM0G"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consultantplus://offline/ref=727F7AA80C1760609F7E2ED28E9AE33E950BAB00AA70F7EA2E3E6F6C154671DAB19DA4507C7Dw4MAG"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Par76"/><Relationship Id="rId2" Type="http://schemas.openxmlformats.org/officeDocument/2006/relationships/hyperlink" Target="#Par29"/><Relationship Id="rId1" Type="http://schemas.openxmlformats.org/officeDocument/2006/relationships/slideLayout" Target="../slideLayouts/slideLayout1.xml"/><Relationship Id="rId4" Type="http://schemas.openxmlformats.org/officeDocument/2006/relationships/hyperlink" Target="#Par90"/></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effectLst/>
                <a:latin typeface="Times New Roman"/>
                <a:ea typeface="Calibri"/>
              </a:rPr>
              <a:t>Конфликт интересов: выявление и предотвращение</a:t>
            </a:r>
            <a:endParaRPr lang="ru-RU" dirty="0"/>
          </a:p>
        </p:txBody>
      </p:sp>
      <p:sp>
        <p:nvSpPr>
          <p:cNvPr id="3" name="Подзаголовок 2"/>
          <p:cNvSpPr>
            <a:spLocks noGrp="1"/>
          </p:cNvSpPr>
          <p:nvPr>
            <p:ph type="subTitle" idx="1"/>
          </p:nvPr>
        </p:nvSpPr>
        <p:spPr/>
        <p:txBody>
          <a:bodyPr/>
          <a:lstStyle/>
          <a:p>
            <a:r>
              <a:rPr lang="ru-RU" dirty="0" smtClean="0"/>
              <a:t> </a:t>
            </a:r>
            <a:endParaRPr lang="ru-RU" dirty="0"/>
          </a:p>
        </p:txBody>
      </p:sp>
    </p:spTree>
    <p:extLst>
      <p:ext uri="{BB962C8B-B14F-4D97-AF65-F5344CB8AC3E}">
        <p14:creationId xmlns:p14="http://schemas.microsoft.com/office/powerpoint/2010/main" val="2110362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404664"/>
            <a:ext cx="7772400" cy="1780108"/>
          </a:xfrm>
        </p:spPr>
        <p:txBody>
          <a:bodyPr>
            <a:normAutofit fontScale="90000"/>
          </a:bodyPr>
          <a:lstStyle/>
          <a:p>
            <a:pPr indent="342900" algn="just">
              <a:lnSpc>
                <a:spcPct val="115000"/>
              </a:lnSpc>
              <a:spcAft>
                <a:spcPts val="0"/>
              </a:spcAft>
            </a:pPr>
            <a:r>
              <a:rPr lang="ru-RU" sz="2000" dirty="0">
                <a:latin typeface="Times New Roman"/>
                <a:ea typeface="Calibri"/>
                <a:cs typeface="Times New Roman"/>
              </a:rPr>
              <a:t>Федеральный закон от 12.01.1996 № 7-ФЗ «О некоммерческих организациях» </a:t>
            </a:r>
            <a:r>
              <a:rPr lang="ru-RU" sz="2000" b="1" dirty="0">
                <a:latin typeface="Times New Roman"/>
                <a:ea typeface="Calibri"/>
                <a:cs typeface="Times New Roman"/>
              </a:rPr>
              <a:t>лицами, заинтересованными в совершении некоммерческой организацией тех или иных действий, в том числе сделок, с другими организациями или гражданами </a:t>
            </a:r>
            <a:r>
              <a:rPr lang="ru-RU" sz="2000" dirty="0">
                <a:latin typeface="Times New Roman"/>
                <a:ea typeface="Calibri"/>
                <a:cs typeface="Times New Roman"/>
              </a:rPr>
              <a:t>(далее - заинтересованные лица), </a:t>
            </a:r>
            <a:r>
              <a:rPr lang="ru-RU" sz="2000" dirty="0" smtClean="0">
                <a:latin typeface="Times New Roman"/>
                <a:ea typeface="Calibri"/>
                <a:cs typeface="Times New Roman"/>
              </a:rPr>
              <a:t>признаются: </a:t>
            </a:r>
            <a:endParaRPr lang="ru-RU" sz="1600" dirty="0">
              <a:effectLst/>
              <a:latin typeface="Calibri"/>
              <a:ea typeface="Calibri"/>
              <a:cs typeface="Times New Roman"/>
            </a:endParaRPr>
          </a:p>
        </p:txBody>
      </p:sp>
      <p:sp>
        <p:nvSpPr>
          <p:cNvPr id="3" name="Подзаголовок 2"/>
          <p:cNvSpPr>
            <a:spLocks noGrp="1"/>
          </p:cNvSpPr>
          <p:nvPr>
            <p:ph type="subTitle" idx="1"/>
          </p:nvPr>
        </p:nvSpPr>
        <p:spPr>
          <a:xfrm>
            <a:off x="1371600" y="2204864"/>
            <a:ext cx="6440760" cy="3672407"/>
          </a:xfrm>
        </p:spPr>
        <p:txBody>
          <a:bodyPr>
            <a:normAutofit fontScale="77500" lnSpcReduction="20000"/>
          </a:bodyPr>
          <a:lstStyle/>
          <a:p>
            <a:pPr indent="342900" algn="just">
              <a:lnSpc>
                <a:spcPct val="115000"/>
              </a:lnSpc>
              <a:spcAft>
                <a:spcPts val="0"/>
              </a:spcAft>
            </a:pPr>
            <a:r>
              <a:rPr lang="ru-RU" dirty="0">
                <a:solidFill>
                  <a:schemeClr val="tx1"/>
                </a:solidFill>
                <a:latin typeface="Times New Roman"/>
                <a:ea typeface="Calibri"/>
                <a:cs typeface="Times New Roman"/>
              </a:rPr>
              <a:t>руководитель (заместитель руководителя) некоммерческой организации, </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а также лицо, входящее в состав органов управления некоммерческой организацией или органов надзора за ее деятельностью, если указанные лица состоят с этими организациями или гражданами в трудовых отношениях, являются участниками, кредиторами этих организаций либо состоят с этими гражданами в близких родственных отношениях или являются кредиторами этих граждан. При этом указанные организации или граждане являются поставщиками товаров (услуг) для некоммерческой организации, крупными потребителями товаров (услуг), производимых некоммерческой организацией, владеют имуществом, которое полностью или частично образовано некоммерческой организацией, или могут извлекать выгоду из пользования, распоряжения имуществом некоммерческой организации.</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1620559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400" dirty="0"/>
              <a:t>Заинтересованность в совершении некоммерческой организацией тех или иных действий, в том числе в совершении сделок, влечет за собой конфликт интересов заинтересованных лиц и некоммерческой организации.</a:t>
            </a:r>
            <a:br>
              <a:rPr lang="ru-RU" sz="2400" dirty="0"/>
            </a:br>
            <a:endParaRPr lang="ru-RU" sz="2400" dirty="0"/>
          </a:p>
        </p:txBody>
      </p:sp>
      <p:sp>
        <p:nvSpPr>
          <p:cNvPr id="3" name="Подзаголовок 2"/>
          <p:cNvSpPr>
            <a:spLocks noGrp="1"/>
          </p:cNvSpPr>
          <p:nvPr>
            <p:ph type="subTitle" idx="1"/>
          </p:nvPr>
        </p:nvSpPr>
        <p:spPr>
          <a:xfrm>
            <a:off x="1259632" y="3068960"/>
            <a:ext cx="6400800" cy="2664296"/>
          </a:xfrm>
        </p:spPr>
        <p:txBody>
          <a:bodyPr>
            <a:normAutofit/>
          </a:bodyPr>
          <a:lstStyle/>
          <a:p>
            <a:pPr indent="342900" algn="just">
              <a:lnSpc>
                <a:spcPct val="115000"/>
              </a:lnSpc>
              <a:spcAft>
                <a:spcPts val="0"/>
              </a:spcAft>
            </a:pPr>
            <a:r>
              <a:rPr lang="ru-RU" dirty="0">
                <a:solidFill>
                  <a:schemeClr val="tx1"/>
                </a:solidFill>
                <a:latin typeface="Times New Roman"/>
                <a:ea typeface="Calibri"/>
                <a:cs typeface="Times New Roman"/>
              </a:rPr>
              <a:t>Заинтересованные лица обязаны соблюдать интересы некоммерческой организации, прежде всего в отношении целей ее деятельности, и не должны использовать возможности некоммерческой организации или допускать их использование в иных целях, помимо предусмотренных учредительными документами некоммерческой организации.</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487952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3701008"/>
          </a:xfrm>
        </p:spPr>
        <p:txBody>
          <a:bodyPr>
            <a:noAutofit/>
          </a:bodyPr>
          <a:lstStyle/>
          <a:p>
            <a:pPr indent="342900" algn="just">
              <a:lnSpc>
                <a:spcPct val="115000"/>
              </a:lnSpc>
              <a:spcAft>
                <a:spcPts val="0"/>
              </a:spcAft>
            </a:pPr>
            <a:r>
              <a:rPr lang="ru-RU" sz="2400" dirty="0">
                <a:latin typeface="Times New Roman"/>
                <a:ea typeface="Calibri"/>
                <a:cs typeface="Times New Roman"/>
              </a:rPr>
              <a:t>Под термином </a:t>
            </a:r>
            <a:r>
              <a:rPr lang="ru-RU" sz="2400" dirty="0">
                <a:solidFill>
                  <a:schemeClr val="tx1"/>
                </a:solidFill>
                <a:latin typeface="Times New Roman"/>
                <a:ea typeface="Calibri"/>
                <a:cs typeface="Times New Roman"/>
              </a:rPr>
              <a:t>"возможности некоммерческой организации" </a:t>
            </a:r>
            <a:r>
              <a:rPr lang="ru-RU" sz="2400" dirty="0">
                <a:latin typeface="Times New Roman"/>
                <a:ea typeface="Calibri"/>
                <a:cs typeface="Times New Roman"/>
              </a:rPr>
              <a:t>понимаются принадлежащие некоммерческой организации имущество, имущественные и неимущественные права, возможности в области предпринимательской деятельности, информация о деятельности и планах некоммерческой организации, имеющая для нее ценность.</a:t>
            </a:r>
            <a:r>
              <a:rPr lang="ru-RU" sz="2400" dirty="0">
                <a:latin typeface="Calibri"/>
                <a:ea typeface="Calibri"/>
                <a:cs typeface="Times New Roman"/>
              </a:rPr>
              <a:t/>
            </a:r>
            <a:br>
              <a:rPr lang="ru-RU" sz="2400" dirty="0">
                <a:latin typeface="Calibri"/>
                <a:ea typeface="Calibri"/>
                <a:cs typeface="Times New Roman"/>
              </a:rPr>
            </a:br>
            <a:endParaRPr lang="ru-RU" sz="2400" dirty="0"/>
          </a:p>
        </p:txBody>
      </p:sp>
    </p:spTree>
    <p:extLst>
      <p:ext uri="{BB962C8B-B14F-4D97-AF65-F5344CB8AC3E}">
        <p14:creationId xmlns:p14="http://schemas.microsoft.com/office/powerpoint/2010/main" val="2913313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1938544"/>
          </a:xfrm>
        </p:spPr>
        <p:txBody>
          <a:bodyPr>
            <a:noAutofit/>
          </a:bodyPr>
          <a:lstStyle/>
          <a:p>
            <a:pPr indent="342900" algn="just">
              <a:lnSpc>
                <a:spcPct val="115000"/>
              </a:lnSpc>
              <a:spcAft>
                <a:spcPts val="0"/>
              </a:spcAft>
            </a:pPr>
            <a:r>
              <a:rPr lang="ru-RU" sz="1800" dirty="0">
                <a:solidFill>
                  <a:schemeClr val="tx1"/>
                </a:solidFill>
                <a:latin typeface="Times New Roman"/>
                <a:ea typeface="Calibri"/>
                <a:cs typeface="Times New Roman"/>
              </a:rPr>
              <a:t>В случае, если заинтересованное лицо имеет заинтересованность в сделке, стороной которой является или намеревается быть некоммерческая организация, а также в случае иного противоречия интересов указанного лица и некоммерческой организации в отношении существующей или предполагаемой сделки:</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endParaRPr lang="ru-RU" sz="1800" dirty="0">
              <a:solidFill>
                <a:schemeClr val="tx1"/>
              </a:solidFill>
            </a:endParaRPr>
          </a:p>
        </p:txBody>
      </p:sp>
      <p:sp>
        <p:nvSpPr>
          <p:cNvPr id="3" name="Объект 2"/>
          <p:cNvSpPr>
            <a:spLocks noGrp="1"/>
          </p:cNvSpPr>
          <p:nvPr>
            <p:ph sz="quarter" idx="13"/>
          </p:nvPr>
        </p:nvSpPr>
        <p:spPr/>
        <p:txBody>
          <a:bodyPr>
            <a:normAutofit fontScale="92500"/>
          </a:bodyPr>
          <a:lstStyle/>
          <a:p>
            <a:pPr indent="342900" algn="just">
              <a:lnSpc>
                <a:spcPct val="115000"/>
              </a:lnSpc>
              <a:spcAft>
                <a:spcPts val="0"/>
              </a:spcAft>
            </a:pPr>
            <a:r>
              <a:rPr lang="ru-RU" dirty="0">
                <a:latin typeface="Times New Roman"/>
                <a:ea typeface="Calibri"/>
                <a:cs typeface="Times New Roman"/>
              </a:rPr>
              <a:t>оно обязано сообщить о своей заинтересованности органу управления некоммерческой организацией или органу, осуществляющему функции и полномочия учредителя;</a:t>
            </a:r>
            <a:endParaRPr lang="ru-RU" sz="1800" dirty="0">
              <a:latin typeface="Calibri"/>
              <a:ea typeface="Calibri"/>
              <a:cs typeface="Times New Roman"/>
            </a:endParaRPr>
          </a:p>
          <a:p>
            <a:endParaRPr lang="ru-RU" dirty="0"/>
          </a:p>
        </p:txBody>
      </p:sp>
      <p:sp>
        <p:nvSpPr>
          <p:cNvPr id="4" name="Объект 3"/>
          <p:cNvSpPr>
            <a:spLocks noGrp="1"/>
          </p:cNvSpPr>
          <p:nvPr>
            <p:ph sz="quarter" idx="14"/>
          </p:nvPr>
        </p:nvSpPr>
        <p:spPr/>
        <p:txBody>
          <a:bodyPr>
            <a:normAutofit fontScale="92500"/>
          </a:bodyPr>
          <a:lstStyle/>
          <a:p>
            <a:pPr indent="342900" algn="just">
              <a:lnSpc>
                <a:spcPct val="115000"/>
              </a:lnSpc>
              <a:spcAft>
                <a:spcPts val="0"/>
              </a:spcAft>
            </a:pPr>
            <a:r>
              <a:rPr lang="ru-RU" dirty="0">
                <a:latin typeface="Times New Roman"/>
                <a:ea typeface="Calibri"/>
                <a:cs typeface="Times New Roman"/>
              </a:rPr>
              <a:t>сделка должна быть </a:t>
            </a:r>
            <a:r>
              <a:rPr lang="ru-RU" dirty="0">
                <a:solidFill>
                  <a:srgbClr val="0000FF"/>
                </a:solidFill>
                <a:latin typeface="Times New Roman"/>
                <a:ea typeface="Calibri"/>
                <a:cs typeface="Times New Roman"/>
                <a:hlinkClick r:id="rId2"/>
              </a:rPr>
              <a:t>одобрена</a:t>
            </a:r>
            <a:r>
              <a:rPr lang="ru-RU" dirty="0">
                <a:latin typeface="Times New Roman"/>
                <a:ea typeface="Calibri"/>
                <a:cs typeface="Times New Roman"/>
              </a:rPr>
              <a:t> органом управления некоммерческой организацией или органом, осуществляющим функции и полномочия учредителя.</a:t>
            </a:r>
            <a:endParaRPr lang="ru-RU" sz="1800" dirty="0">
              <a:latin typeface="Calibri"/>
              <a:ea typeface="Calibri"/>
              <a:cs typeface="Times New Roman"/>
            </a:endParaRPr>
          </a:p>
          <a:p>
            <a:endParaRPr lang="ru-RU" dirty="0"/>
          </a:p>
        </p:txBody>
      </p:sp>
    </p:spTree>
    <p:extLst>
      <p:ext uri="{BB962C8B-B14F-4D97-AF65-F5344CB8AC3E}">
        <p14:creationId xmlns:p14="http://schemas.microsoft.com/office/powerpoint/2010/main" val="3226095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800" dirty="0"/>
              <a:t>Закрепление обязанностей работников и организации, связанных с предупреждением и противодействием коррупции</a:t>
            </a:r>
            <a:br>
              <a:rPr lang="ru-RU" sz="2800" dirty="0"/>
            </a:br>
            <a:endParaRPr lang="ru-RU" sz="2800" dirty="0"/>
          </a:p>
        </p:txBody>
      </p:sp>
      <p:sp>
        <p:nvSpPr>
          <p:cNvPr id="3" name="Подзаголовок 2"/>
          <p:cNvSpPr>
            <a:spLocks noGrp="1"/>
          </p:cNvSpPr>
          <p:nvPr>
            <p:ph type="subTitle" idx="1"/>
          </p:nvPr>
        </p:nvSpPr>
        <p:spPr>
          <a:xfrm>
            <a:off x="1371600" y="3212976"/>
            <a:ext cx="6400800" cy="2376263"/>
          </a:xfrm>
        </p:spPr>
        <p:txBody>
          <a:bodyPr>
            <a:normAutofit/>
          </a:bodyPr>
          <a:lstStyle/>
          <a:p>
            <a:pPr indent="342900" algn="just">
              <a:lnSpc>
                <a:spcPct val="115000"/>
              </a:lnSpc>
              <a:spcAft>
                <a:spcPts val="0"/>
              </a:spcAft>
            </a:pPr>
            <a:r>
              <a:rPr lang="ru-RU" dirty="0">
                <a:solidFill>
                  <a:schemeClr val="tx1"/>
                </a:solidFill>
                <a:latin typeface="Times New Roman"/>
                <a:ea typeface="Calibri"/>
                <a:cs typeface="Times New Roman"/>
              </a:rPr>
              <a:t>Обязанности работников организации в связи с предупреждением и противодействием коррупции могут быть общими для всех сотрудников организации или специальными, то есть устанавливаться для отдельных категорий работников.</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37554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1728192"/>
          </a:xfrm>
        </p:spPr>
        <p:txBody>
          <a:bodyPr>
            <a:noAutofit/>
          </a:bodyPr>
          <a:lstStyle/>
          <a:p>
            <a:pPr indent="342900">
              <a:lnSpc>
                <a:spcPct val="115000"/>
              </a:lnSpc>
              <a:spcAft>
                <a:spcPts val="0"/>
              </a:spcAft>
            </a:pPr>
            <a:r>
              <a:rPr lang="ru-RU" sz="2400" dirty="0">
                <a:latin typeface="Times New Roman"/>
                <a:ea typeface="Calibri"/>
                <a:cs typeface="Times New Roman"/>
              </a:rPr>
              <a:t>Примерами общих обязанностей работников в связи с предупреждением и противодействием коррупции могут быть следующие:</a:t>
            </a:r>
            <a:r>
              <a:rPr lang="ru-RU" sz="2400" dirty="0">
                <a:latin typeface="Calibri"/>
                <a:ea typeface="Calibri"/>
                <a:cs typeface="Times New Roman"/>
              </a:rPr>
              <a:t/>
            </a:r>
            <a:br>
              <a:rPr lang="ru-RU" sz="2400" dirty="0">
                <a:latin typeface="Calibri"/>
                <a:ea typeface="Calibri"/>
                <a:cs typeface="Times New Roman"/>
              </a:rPr>
            </a:br>
            <a:endParaRPr lang="ru-RU" sz="2400" dirty="0"/>
          </a:p>
        </p:txBody>
      </p:sp>
      <p:sp>
        <p:nvSpPr>
          <p:cNvPr id="3" name="Подзаголовок 2"/>
          <p:cNvSpPr>
            <a:spLocks noGrp="1"/>
          </p:cNvSpPr>
          <p:nvPr>
            <p:ph type="subTitle" idx="1"/>
          </p:nvPr>
        </p:nvSpPr>
        <p:spPr>
          <a:xfrm>
            <a:off x="827584" y="1916832"/>
            <a:ext cx="7560840" cy="4176464"/>
          </a:xfrm>
        </p:spPr>
        <p:txBody>
          <a:bodyPr>
            <a:normAutofit fontScale="55000" lnSpcReduction="20000"/>
          </a:bodyPr>
          <a:lstStyle/>
          <a:p>
            <a:pPr indent="342900" algn="just">
              <a:lnSpc>
                <a:spcPct val="115000"/>
              </a:lnSpc>
              <a:spcAft>
                <a:spcPts val="0"/>
              </a:spcAft>
            </a:pPr>
            <a:r>
              <a:rPr lang="ru-RU" sz="2600" dirty="0">
                <a:solidFill>
                  <a:schemeClr val="tx1"/>
                </a:solidFill>
                <a:latin typeface="Times New Roman"/>
                <a:ea typeface="Calibri"/>
                <a:cs typeface="Times New Roman"/>
              </a:rPr>
              <a:t>- воздерживаться от совершения и (или) участия в совершении коррупционных правонарушений в интересах или от имени организации;</a:t>
            </a:r>
            <a:endParaRPr lang="ru-RU" sz="2600" dirty="0">
              <a:solidFill>
                <a:schemeClr val="tx1"/>
              </a:solidFill>
              <a:latin typeface="Calibri"/>
              <a:ea typeface="Calibri"/>
              <a:cs typeface="Times New Roman"/>
            </a:endParaRPr>
          </a:p>
          <a:p>
            <a:pPr indent="342900" algn="just">
              <a:lnSpc>
                <a:spcPct val="115000"/>
              </a:lnSpc>
              <a:spcAft>
                <a:spcPts val="0"/>
              </a:spcAft>
            </a:pPr>
            <a:r>
              <a:rPr lang="ru-RU" sz="2600" dirty="0">
                <a:solidFill>
                  <a:schemeClr val="tx1"/>
                </a:solidFill>
                <a:latin typeface="Times New Roman"/>
                <a:ea typeface="Calibri"/>
                <a:cs typeface="Times New Roman"/>
              </a:rPr>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a:t>
            </a:r>
            <a:endParaRPr lang="ru-RU" sz="2600" dirty="0">
              <a:solidFill>
                <a:schemeClr val="tx1"/>
              </a:solidFill>
              <a:latin typeface="Calibri"/>
              <a:ea typeface="Calibri"/>
              <a:cs typeface="Times New Roman"/>
            </a:endParaRPr>
          </a:p>
          <a:p>
            <a:pPr indent="342900" algn="just">
              <a:lnSpc>
                <a:spcPct val="115000"/>
              </a:lnSpc>
              <a:spcAft>
                <a:spcPts val="0"/>
              </a:spcAft>
            </a:pPr>
            <a:r>
              <a:rPr lang="ru-RU" sz="2600" dirty="0">
                <a:solidFill>
                  <a:schemeClr val="tx1"/>
                </a:solidFill>
                <a:latin typeface="Times New Roman"/>
                <a:ea typeface="Calibri"/>
                <a:cs typeface="Times New Roman"/>
              </a:rPr>
              <a:t>- незамедлительно информировать непосредственного руководителя/лицо, ответственное за реализацию антикоррупционной политики/руководство организации о случаях склонения работника к совершению коррупционных правонарушений;</a:t>
            </a:r>
            <a:endParaRPr lang="ru-RU" sz="2600" dirty="0">
              <a:solidFill>
                <a:schemeClr val="tx1"/>
              </a:solidFill>
              <a:latin typeface="Calibri"/>
              <a:ea typeface="Calibri"/>
              <a:cs typeface="Times New Roman"/>
            </a:endParaRPr>
          </a:p>
          <a:p>
            <a:pPr indent="342900" algn="just">
              <a:lnSpc>
                <a:spcPct val="115000"/>
              </a:lnSpc>
              <a:spcAft>
                <a:spcPts val="0"/>
              </a:spcAft>
            </a:pPr>
            <a:r>
              <a:rPr lang="ru-RU" sz="2600" dirty="0">
                <a:solidFill>
                  <a:schemeClr val="tx1"/>
                </a:solidFill>
                <a:latin typeface="Times New Roman"/>
                <a:ea typeface="Calibri"/>
                <a:cs typeface="Times New Roman"/>
              </a:rPr>
              <a:t>- незамедлительно информировать непосредственного начальника/лицо, ответственное за реализацию антикоррупционной политики/руководство организации о ставшей известной работнику информации о случаях совершения коррупционных правонарушений другими работниками, контрагентами организации или иными лицами;</a:t>
            </a:r>
            <a:endParaRPr lang="ru-RU" sz="2600" dirty="0">
              <a:solidFill>
                <a:schemeClr val="tx1"/>
              </a:solidFill>
              <a:latin typeface="Calibri"/>
              <a:ea typeface="Calibri"/>
              <a:cs typeface="Times New Roman"/>
            </a:endParaRPr>
          </a:p>
          <a:p>
            <a:pPr indent="342900" algn="just">
              <a:lnSpc>
                <a:spcPct val="115000"/>
              </a:lnSpc>
              <a:spcAft>
                <a:spcPts val="0"/>
              </a:spcAft>
            </a:pPr>
            <a:r>
              <a:rPr lang="ru-RU" sz="2600" dirty="0">
                <a:solidFill>
                  <a:schemeClr val="tx1"/>
                </a:solidFill>
                <a:latin typeface="Times New Roman"/>
                <a:ea typeface="Calibri"/>
                <a:cs typeface="Times New Roman"/>
              </a:rPr>
              <a:t>- </a:t>
            </a:r>
            <a:r>
              <a:rPr lang="ru-RU" sz="2600" b="1" dirty="0">
                <a:solidFill>
                  <a:schemeClr val="tx1"/>
                </a:solidFill>
                <a:latin typeface="Times New Roman"/>
                <a:ea typeface="Calibri"/>
                <a:cs typeface="Times New Roman"/>
              </a:rPr>
              <a:t>сообщить непосредственному начальнику или иному ответственному лицу о возможности возникновения либо возникшем у работника конфликте интересов.</a:t>
            </a:r>
            <a:endParaRPr lang="ru-RU" sz="2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1560083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Times New Roman"/>
                <a:ea typeface="Calibri"/>
              </a:rPr>
              <a:t>Специальные обязанности в связи с предупреждением и противодействием коррупции могут устанавливаться для следующих категорий лиц, работающих в организации: </a:t>
            </a:r>
            <a:endParaRPr lang="ru-RU" sz="2400" dirty="0"/>
          </a:p>
        </p:txBody>
      </p:sp>
      <p:sp>
        <p:nvSpPr>
          <p:cNvPr id="3" name="Объект 2"/>
          <p:cNvSpPr>
            <a:spLocks noGrp="1"/>
          </p:cNvSpPr>
          <p:nvPr>
            <p:ph sz="quarter" idx="13"/>
          </p:nvPr>
        </p:nvSpPr>
        <p:spPr/>
        <p:txBody>
          <a:bodyPr/>
          <a:lstStyle/>
          <a:p>
            <a:r>
              <a:rPr lang="ru-RU" dirty="0">
                <a:latin typeface="Times New Roman"/>
                <a:ea typeface="Calibri"/>
              </a:rPr>
              <a:t>1) руководства организации; </a:t>
            </a:r>
            <a:endParaRPr lang="ru-RU" dirty="0" smtClean="0">
              <a:latin typeface="Times New Roman"/>
              <a:ea typeface="Calibri"/>
            </a:endParaRPr>
          </a:p>
          <a:p>
            <a:r>
              <a:rPr lang="ru-RU" dirty="0" smtClean="0">
                <a:latin typeface="Times New Roman"/>
                <a:ea typeface="Calibri"/>
              </a:rPr>
              <a:t>2</a:t>
            </a:r>
            <a:r>
              <a:rPr lang="ru-RU" dirty="0">
                <a:latin typeface="Times New Roman"/>
                <a:ea typeface="Calibri"/>
              </a:rPr>
              <a:t>) лиц, ответственных за реализацию антикоррупционной политики; </a:t>
            </a:r>
            <a:endParaRPr lang="ru-RU" dirty="0"/>
          </a:p>
        </p:txBody>
      </p:sp>
      <p:sp>
        <p:nvSpPr>
          <p:cNvPr id="4" name="Объект 3"/>
          <p:cNvSpPr>
            <a:spLocks noGrp="1"/>
          </p:cNvSpPr>
          <p:nvPr>
            <p:ph sz="quarter" idx="14"/>
          </p:nvPr>
        </p:nvSpPr>
        <p:spPr/>
        <p:txBody>
          <a:bodyPr>
            <a:normAutofit lnSpcReduction="10000"/>
          </a:bodyPr>
          <a:lstStyle/>
          <a:p>
            <a:pPr indent="342900" algn="just">
              <a:lnSpc>
                <a:spcPct val="115000"/>
              </a:lnSpc>
              <a:spcAft>
                <a:spcPts val="0"/>
              </a:spcAft>
            </a:pPr>
            <a:r>
              <a:rPr lang="ru-RU" dirty="0">
                <a:latin typeface="Times New Roman"/>
                <a:ea typeface="Calibri"/>
                <a:cs typeface="Times New Roman"/>
              </a:rPr>
              <a:t>3) работников, чья деятельность связана с коррупционными рисками; </a:t>
            </a:r>
            <a:endParaRPr lang="ru-RU" dirty="0" smtClean="0">
              <a:latin typeface="Times New Roman"/>
              <a:ea typeface="Calibri"/>
              <a:cs typeface="Times New Roman"/>
            </a:endParaRPr>
          </a:p>
          <a:p>
            <a:pPr indent="342900">
              <a:lnSpc>
                <a:spcPct val="115000"/>
              </a:lnSpc>
              <a:spcAft>
                <a:spcPts val="0"/>
              </a:spcAft>
            </a:pPr>
            <a:r>
              <a:rPr lang="ru-RU" dirty="0" smtClean="0">
                <a:latin typeface="Times New Roman"/>
                <a:ea typeface="Calibri"/>
                <a:cs typeface="Times New Roman"/>
              </a:rPr>
              <a:t>4) </a:t>
            </a:r>
            <a:r>
              <a:rPr lang="ru-RU" dirty="0">
                <a:latin typeface="Times New Roman"/>
                <a:ea typeface="Calibri"/>
                <a:cs typeface="Times New Roman"/>
              </a:rPr>
              <a:t>лиц, осуществляющих внутренний контроль и аудит, и т.д.</a:t>
            </a:r>
            <a:endParaRPr lang="ru-RU" sz="1800" dirty="0">
              <a:latin typeface="Calibri"/>
              <a:ea typeface="Calibri"/>
              <a:cs typeface="Times New Roman"/>
            </a:endParaRPr>
          </a:p>
          <a:p>
            <a:endParaRPr lang="ru-RU" dirty="0"/>
          </a:p>
        </p:txBody>
      </p:sp>
    </p:spTree>
    <p:extLst>
      <p:ext uri="{BB962C8B-B14F-4D97-AF65-F5344CB8AC3E}">
        <p14:creationId xmlns:p14="http://schemas.microsoft.com/office/powerpoint/2010/main" val="271268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342900" algn="just">
              <a:lnSpc>
                <a:spcPct val="115000"/>
              </a:lnSpc>
              <a:spcAft>
                <a:spcPts val="0"/>
              </a:spcAft>
            </a:pPr>
            <a:r>
              <a:rPr lang="ru-RU" sz="1800" dirty="0">
                <a:latin typeface="Times New Roman"/>
                <a:ea typeface="Calibri"/>
                <a:cs typeface="Times New Roman"/>
              </a:rPr>
              <a:t>Исходя из положений </a:t>
            </a:r>
            <a:r>
              <a:rPr lang="ru-RU" sz="1800" dirty="0">
                <a:solidFill>
                  <a:srgbClr val="0000FF"/>
                </a:solidFill>
                <a:latin typeface="Times New Roman"/>
                <a:ea typeface="Calibri"/>
                <a:cs typeface="Times New Roman"/>
                <a:hlinkClick r:id="rId2"/>
              </a:rPr>
              <a:t>статьи 57</a:t>
            </a:r>
            <a:r>
              <a:rPr lang="ru-RU" sz="1800" dirty="0">
                <a:latin typeface="Times New Roman"/>
                <a:ea typeface="Calibri"/>
                <a:cs typeface="Times New Roman"/>
              </a:rPr>
              <a:t> ТК РФ по соглашению сторон в трудовой договор могут также включаться права и обязанности работника и работодателя, установленные трудовым законодательством и иными нормативными правовыми актами, содержащими нормы трудового права, локальными нормативными актами, а также права и обязанности работника и работодателя, вытекающие из условий коллективного договора, соглашений.</a:t>
            </a:r>
            <a:r>
              <a:rPr lang="ru-RU" sz="1800" dirty="0">
                <a:latin typeface="Calibri"/>
                <a:ea typeface="Calibri"/>
                <a:cs typeface="Times New Roman"/>
              </a:rPr>
              <a:t/>
            </a:r>
            <a:br>
              <a:rPr lang="ru-RU" sz="1800" dirty="0">
                <a:latin typeface="Calibri"/>
                <a:ea typeface="Calibri"/>
                <a:cs typeface="Times New Roman"/>
              </a:rPr>
            </a:br>
            <a:endParaRPr lang="ru-RU" sz="1800" dirty="0"/>
          </a:p>
        </p:txBody>
      </p:sp>
      <p:sp>
        <p:nvSpPr>
          <p:cNvPr id="3" name="Подзаголовок 2"/>
          <p:cNvSpPr>
            <a:spLocks noGrp="1"/>
          </p:cNvSpPr>
          <p:nvPr>
            <p:ph type="subTitle" idx="1"/>
          </p:nvPr>
        </p:nvSpPr>
        <p:spPr>
          <a:xfrm>
            <a:off x="755576" y="3356992"/>
            <a:ext cx="7632848" cy="2736304"/>
          </a:xfrm>
        </p:spPr>
        <p:txBody>
          <a:bodyPr>
            <a:normAutofit fontScale="92500" lnSpcReduction="10000"/>
          </a:bodyPr>
          <a:lstStyle/>
          <a:p>
            <a:pPr indent="342900" algn="just">
              <a:lnSpc>
                <a:spcPct val="115000"/>
              </a:lnSpc>
              <a:spcAft>
                <a:spcPts val="0"/>
              </a:spcAft>
            </a:pPr>
            <a:r>
              <a:rPr lang="ru-RU" dirty="0">
                <a:solidFill>
                  <a:schemeClr val="tx1"/>
                </a:solidFill>
                <a:latin typeface="Times New Roman"/>
                <a:ea typeface="Calibri"/>
                <a:cs typeface="Times New Roman"/>
              </a:rPr>
              <a:t>В этой связи, как общие, так и специальные обязанности рекомендуется включить в трудовой договор с работником организации. При условии закрепления обязанностей работника в связи с предупреждением и противодействием коррупции в трудовом договоре работодатель вправе применить к работнику меры дисциплинарного взыскания, включая увольнение, при наличии оснований, предусмотренных </a:t>
            </a:r>
            <a:r>
              <a:rPr lang="ru-RU" dirty="0">
                <a:solidFill>
                  <a:schemeClr val="tx1"/>
                </a:solidFill>
                <a:latin typeface="Times New Roman"/>
                <a:ea typeface="Calibri"/>
                <a:cs typeface="Times New Roman"/>
                <a:hlinkClick r:id="rId3"/>
              </a:rPr>
              <a:t>ТК</a:t>
            </a:r>
            <a:r>
              <a:rPr lang="ru-RU" dirty="0">
                <a:solidFill>
                  <a:schemeClr val="tx1"/>
                </a:solidFill>
                <a:latin typeface="Times New Roman"/>
                <a:ea typeface="Calibri"/>
                <a:cs typeface="Times New Roman"/>
              </a:rPr>
              <a:t> РФ, за совершения неправомерных действий, повлекших неисполнение возложенных на него трудовых обязанностей.</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1148464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indent="342900">
              <a:lnSpc>
                <a:spcPct val="115000"/>
              </a:lnSpc>
              <a:spcAft>
                <a:spcPts val="0"/>
              </a:spcAft>
            </a:pPr>
            <a:r>
              <a:rPr lang="ru-RU" sz="2000" dirty="0">
                <a:latin typeface="Times New Roman"/>
                <a:ea typeface="Calibri"/>
                <a:cs typeface="Times New Roman"/>
              </a:rPr>
              <a:t>В число обязанностей структурного подразделения или должностного лица, ответственного за противодействие коррупции в организации, может включаться в том числе:</a:t>
            </a:r>
            <a:r>
              <a:rPr lang="ru-RU" sz="2000" dirty="0">
                <a:latin typeface="Calibri"/>
                <a:ea typeface="Calibri"/>
                <a:cs typeface="Times New Roman"/>
              </a:rPr>
              <a:t/>
            </a:r>
            <a:br>
              <a:rPr lang="ru-RU" sz="2000" dirty="0">
                <a:latin typeface="Calibri"/>
                <a:ea typeface="Calibri"/>
                <a:cs typeface="Times New Roman"/>
              </a:rPr>
            </a:br>
            <a:endParaRPr lang="ru-RU" sz="2000" dirty="0"/>
          </a:p>
        </p:txBody>
      </p:sp>
      <p:sp>
        <p:nvSpPr>
          <p:cNvPr id="3" name="Объект 2"/>
          <p:cNvSpPr>
            <a:spLocks noGrp="1"/>
          </p:cNvSpPr>
          <p:nvPr>
            <p:ph sz="quarter" idx="13"/>
          </p:nvPr>
        </p:nvSpPr>
        <p:spPr>
          <a:xfrm>
            <a:off x="676655" y="1628800"/>
            <a:ext cx="3822192" cy="4752528"/>
          </a:xfrm>
        </p:spPr>
        <p:txBody>
          <a:bodyPr>
            <a:normAutofit/>
          </a:bodyPr>
          <a:lstStyle/>
          <a:p>
            <a:pPr indent="342900" algn="just">
              <a:lnSpc>
                <a:spcPct val="115000"/>
              </a:lnSpc>
              <a:spcAft>
                <a:spcPts val="0"/>
              </a:spcAft>
            </a:pPr>
            <a:r>
              <a:rPr lang="ru-RU" sz="1300" dirty="0">
                <a:latin typeface="Times New Roman"/>
                <a:ea typeface="Calibri"/>
                <a:cs typeface="Times New Roman"/>
              </a:rPr>
              <a:t>- разработка и представление на утверждение руководителю организации проектов локальных нормативных актов организации, направленных на реализацию мер по предупреждению коррупции (антикоррупционной политики, кодекса этики и служебного поведения работников и т.д.);</a:t>
            </a:r>
            <a:endParaRPr lang="ru-RU" sz="1300" dirty="0">
              <a:latin typeface="Calibri"/>
              <a:ea typeface="Calibri"/>
              <a:cs typeface="Times New Roman"/>
            </a:endParaRPr>
          </a:p>
          <a:p>
            <a:pPr indent="342900" algn="just">
              <a:lnSpc>
                <a:spcPct val="115000"/>
              </a:lnSpc>
              <a:spcAft>
                <a:spcPts val="0"/>
              </a:spcAft>
            </a:pPr>
            <a:r>
              <a:rPr lang="ru-RU" sz="1300" dirty="0">
                <a:latin typeface="Times New Roman"/>
                <a:ea typeface="Calibri"/>
                <a:cs typeface="Times New Roman"/>
              </a:rPr>
              <a:t>- проведение контрольных мероприятий, направленных на выявление коррупционных правонарушений работниками организации;</a:t>
            </a:r>
            <a:endParaRPr lang="ru-RU" sz="1300" dirty="0">
              <a:latin typeface="Calibri"/>
              <a:ea typeface="Calibri"/>
              <a:cs typeface="Times New Roman"/>
            </a:endParaRPr>
          </a:p>
          <a:p>
            <a:pPr indent="342900" algn="just">
              <a:lnSpc>
                <a:spcPct val="115000"/>
              </a:lnSpc>
              <a:spcAft>
                <a:spcPts val="0"/>
              </a:spcAft>
            </a:pPr>
            <a:r>
              <a:rPr lang="ru-RU" sz="1300" dirty="0">
                <a:latin typeface="Times New Roman"/>
                <a:ea typeface="Calibri"/>
                <a:cs typeface="Times New Roman"/>
              </a:rPr>
              <a:t>- организация проведения оценки коррупционных рисков;</a:t>
            </a:r>
            <a:endParaRPr lang="ru-RU" sz="1300" dirty="0">
              <a:latin typeface="Calibri"/>
              <a:ea typeface="Calibri"/>
              <a:cs typeface="Times New Roman"/>
            </a:endParaRPr>
          </a:p>
          <a:p>
            <a:pPr indent="342900" algn="just">
              <a:lnSpc>
                <a:spcPct val="115000"/>
              </a:lnSpc>
              <a:spcAft>
                <a:spcPts val="0"/>
              </a:spcAft>
            </a:pPr>
            <a:r>
              <a:rPr lang="ru-RU" sz="1300" dirty="0">
                <a:latin typeface="Times New Roman"/>
                <a:ea typeface="Calibri"/>
                <a:cs typeface="Times New Roman"/>
              </a:rPr>
              <a:t>- прием и рассмотрение сообщений о случаях склонения работников к совершению коррупционных правонарушений в интересах или от имени иной организации, а также о случаях совершения коррупционных правонарушений работниками, контрагентами организации или иными лицами;</a:t>
            </a:r>
            <a:endParaRPr lang="ru-RU" sz="1300" dirty="0">
              <a:latin typeface="Calibri"/>
              <a:ea typeface="Calibri"/>
              <a:cs typeface="Times New Roman"/>
            </a:endParaRPr>
          </a:p>
          <a:p>
            <a:endParaRPr lang="ru-RU" sz="1300" dirty="0"/>
          </a:p>
        </p:txBody>
      </p:sp>
      <p:sp>
        <p:nvSpPr>
          <p:cNvPr id="4" name="Объект 3"/>
          <p:cNvSpPr>
            <a:spLocks noGrp="1"/>
          </p:cNvSpPr>
          <p:nvPr>
            <p:ph sz="quarter" idx="14"/>
          </p:nvPr>
        </p:nvSpPr>
        <p:spPr>
          <a:xfrm>
            <a:off x="4645152" y="1628800"/>
            <a:ext cx="3822192" cy="4497680"/>
          </a:xfrm>
        </p:spPr>
        <p:txBody>
          <a:bodyPr>
            <a:normAutofit fontScale="40000" lnSpcReduction="20000"/>
          </a:bodyPr>
          <a:lstStyle/>
          <a:p>
            <a:pPr indent="342900" algn="just">
              <a:lnSpc>
                <a:spcPct val="115000"/>
              </a:lnSpc>
              <a:spcAft>
                <a:spcPts val="0"/>
              </a:spcAft>
            </a:pPr>
            <a:r>
              <a:rPr lang="ru-RU" sz="3000" dirty="0">
                <a:latin typeface="Times New Roman"/>
                <a:ea typeface="Calibri"/>
                <a:cs typeface="Times New Roman"/>
              </a:rPr>
              <a:t>- </a:t>
            </a:r>
            <a:r>
              <a:rPr lang="ru-RU" sz="3000" b="1" dirty="0">
                <a:latin typeface="Times New Roman"/>
                <a:ea typeface="Calibri"/>
                <a:cs typeface="Times New Roman"/>
              </a:rPr>
              <a:t>организация заполнения и рассмотрения деклараций о конфликте интересов;</a:t>
            </a:r>
            <a:endParaRPr lang="ru-RU" sz="3000" dirty="0">
              <a:latin typeface="Calibri"/>
              <a:ea typeface="Calibri"/>
              <a:cs typeface="Times New Roman"/>
            </a:endParaRPr>
          </a:p>
          <a:p>
            <a:pPr indent="342900" algn="just">
              <a:lnSpc>
                <a:spcPct val="115000"/>
              </a:lnSpc>
              <a:spcAft>
                <a:spcPts val="0"/>
              </a:spcAft>
            </a:pPr>
            <a:r>
              <a:rPr lang="ru-RU" sz="3000" dirty="0">
                <a:latin typeface="Times New Roman"/>
                <a:ea typeface="Calibri"/>
                <a:cs typeface="Times New Roman"/>
              </a:rPr>
              <a:t>- организация обучающих мероприятий по вопросам профилактики и противодействия коррупции и индивидуального консультирования работников;</a:t>
            </a:r>
            <a:endParaRPr lang="ru-RU" sz="3000" dirty="0">
              <a:latin typeface="Calibri"/>
              <a:ea typeface="Calibri"/>
              <a:cs typeface="Times New Roman"/>
            </a:endParaRPr>
          </a:p>
          <a:p>
            <a:pPr indent="342900" algn="just">
              <a:lnSpc>
                <a:spcPct val="115000"/>
              </a:lnSpc>
              <a:spcAft>
                <a:spcPts val="0"/>
              </a:spcAft>
            </a:pPr>
            <a:r>
              <a:rPr lang="ru-RU" sz="3000" dirty="0">
                <a:latin typeface="Times New Roman"/>
                <a:ea typeface="Calibri"/>
                <a:cs typeface="Times New Roman"/>
              </a:rPr>
              <a:t>- оказание содействия уполномоченным представителям контрольно-надзорных и правоохранительных органов при проведении ими инспекционных проверок деятельности организации по вопросам предупреждения и противодействия коррупции;</a:t>
            </a:r>
            <a:endParaRPr lang="ru-RU" sz="3000" dirty="0">
              <a:latin typeface="Calibri"/>
              <a:ea typeface="Calibri"/>
              <a:cs typeface="Times New Roman"/>
            </a:endParaRPr>
          </a:p>
          <a:p>
            <a:pPr indent="342900" algn="just">
              <a:lnSpc>
                <a:spcPct val="115000"/>
              </a:lnSpc>
              <a:spcAft>
                <a:spcPts val="0"/>
              </a:spcAft>
            </a:pPr>
            <a:r>
              <a:rPr lang="ru-RU" sz="3000" dirty="0">
                <a:latin typeface="Times New Roman"/>
                <a:ea typeface="Calibri"/>
                <a:cs typeface="Times New Roman"/>
              </a:rPr>
              <a:t>- оказание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 включая оперативно-розыскные мероприятия;</a:t>
            </a:r>
            <a:endParaRPr lang="ru-RU" sz="3000" dirty="0">
              <a:latin typeface="Calibri"/>
              <a:ea typeface="Calibri"/>
              <a:cs typeface="Times New Roman"/>
            </a:endParaRPr>
          </a:p>
          <a:p>
            <a:pPr indent="342900" algn="just">
              <a:lnSpc>
                <a:spcPct val="115000"/>
              </a:lnSpc>
              <a:spcAft>
                <a:spcPts val="0"/>
              </a:spcAft>
            </a:pPr>
            <a:r>
              <a:rPr lang="ru-RU" sz="3000" dirty="0">
                <a:latin typeface="Times New Roman"/>
                <a:ea typeface="Calibri"/>
                <a:cs typeface="Times New Roman"/>
              </a:rPr>
              <a:t>- проведение оценки результатов антикоррупционной работы и подготовка соответствующих отчетных материалов руководству организации.</a:t>
            </a:r>
            <a:endParaRPr lang="ru-RU" sz="3000" dirty="0">
              <a:latin typeface="Calibri"/>
              <a:ea typeface="Calibri"/>
              <a:cs typeface="Times New Roman"/>
            </a:endParaRPr>
          </a:p>
          <a:p>
            <a:endParaRPr lang="ru-RU" dirty="0"/>
          </a:p>
        </p:txBody>
      </p:sp>
    </p:spTree>
    <p:extLst>
      <p:ext uri="{BB962C8B-B14F-4D97-AF65-F5344CB8AC3E}">
        <p14:creationId xmlns:p14="http://schemas.microsoft.com/office/powerpoint/2010/main" val="1615379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1944216"/>
          </a:xfrm>
        </p:spPr>
        <p:txBody>
          <a:bodyPr>
            <a:normAutofit/>
          </a:bodyPr>
          <a:lstStyle/>
          <a:p>
            <a:pPr indent="342900" algn="just">
              <a:lnSpc>
                <a:spcPct val="115000"/>
              </a:lnSpc>
              <a:spcAft>
                <a:spcPts val="0"/>
              </a:spcAft>
            </a:pPr>
            <a:r>
              <a:rPr lang="ru-RU" sz="3600" b="1" dirty="0">
                <a:latin typeface="Times New Roman"/>
                <a:ea typeface="Calibri"/>
                <a:cs typeface="Times New Roman"/>
              </a:rPr>
              <a:t>Оценка коррупционных рисков</a:t>
            </a:r>
            <a:r>
              <a:rPr lang="ru-RU" sz="3600" dirty="0">
                <a:latin typeface="Calibri"/>
                <a:ea typeface="Calibri"/>
                <a:cs typeface="Times New Roman"/>
              </a:rPr>
              <a:t/>
            </a:r>
            <a:br>
              <a:rPr lang="ru-RU" sz="3600" dirty="0">
                <a:latin typeface="Calibri"/>
                <a:ea typeface="Calibri"/>
                <a:cs typeface="Times New Roman"/>
              </a:rPr>
            </a:br>
            <a:endParaRPr lang="ru-RU" sz="3600" dirty="0"/>
          </a:p>
        </p:txBody>
      </p:sp>
      <p:sp>
        <p:nvSpPr>
          <p:cNvPr id="3" name="Подзаголовок 2"/>
          <p:cNvSpPr>
            <a:spLocks noGrp="1"/>
          </p:cNvSpPr>
          <p:nvPr>
            <p:ph type="subTitle" idx="1"/>
          </p:nvPr>
        </p:nvSpPr>
        <p:spPr>
          <a:xfrm>
            <a:off x="1371600" y="2276872"/>
            <a:ext cx="6400800" cy="2752329"/>
          </a:xfrm>
        </p:spPr>
        <p:txBody>
          <a:bodyPr>
            <a:normAutofit/>
          </a:bodyPr>
          <a:lstStyle/>
          <a:p>
            <a:pPr indent="342900" algn="just">
              <a:lnSpc>
                <a:spcPct val="115000"/>
              </a:lnSpc>
              <a:spcAft>
                <a:spcPts val="0"/>
              </a:spcAft>
            </a:pPr>
            <a:r>
              <a:rPr lang="ru-RU" dirty="0">
                <a:latin typeface="Times New Roman"/>
                <a:ea typeface="Calibri"/>
                <a:cs typeface="Times New Roman"/>
              </a:rPr>
              <a:t>Целью оценки коррупционных рисков является определение конкретных процессов в деятельности организации, при реализации которых наиболее высока вероятность совершения работниками организации коррупционных правонарушений как в целях получения личной выгоды, так и в целях получения выгоды организацией.</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216615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algn="just">
              <a:spcAft>
                <a:spcPts val="0"/>
              </a:spcAft>
            </a:pPr>
            <a:endParaRPr lang="ru-RU" sz="1800" dirty="0" smtClean="0">
              <a:effectLst/>
              <a:latin typeface="Arial"/>
              <a:ea typeface="Calibri"/>
            </a:endParaRPr>
          </a:p>
          <a:p>
            <a:pPr indent="342900" algn="just">
              <a:lnSpc>
                <a:spcPct val="115000"/>
              </a:lnSpc>
              <a:spcAft>
                <a:spcPts val="0"/>
              </a:spcAft>
            </a:pPr>
            <a:r>
              <a:rPr lang="ru-RU" dirty="0" smtClean="0">
                <a:effectLst/>
                <a:latin typeface="Times New Roman"/>
                <a:ea typeface="Calibri"/>
                <a:cs typeface="Times New Roman"/>
              </a:rPr>
              <a:t>1) определение подразделений или должностных лиц, ответственных за профилактику коррупционных и иных правонарушений;</a:t>
            </a:r>
            <a:endParaRPr lang="ru-RU" sz="2400" dirty="0">
              <a:ea typeface="Calibri"/>
              <a:cs typeface="Times New Roman"/>
            </a:endParaRPr>
          </a:p>
          <a:p>
            <a:pPr indent="342900" algn="just">
              <a:lnSpc>
                <a:spcPct val="115000"/>
              </a:lnSpc>
              <a:spcAft>
                <a:spcPts val="0"/>
              </a:spcAft>
            </a:pPr>
            <a:r>
              <a:rPr lang="ru-RU" dirty="0" smtClean="0">
                <a:effectLst/>
                <a:latin typeface="Times New Roman"/>
                <a:ea typeface="Calibri"/>
                <a:cs typeface="Times New Roman"/>
              </a:rPr>
              <a:t>2) сотрудничество организации с правоохранительными органами;</a:t>
            </a:r>
            <a:endParaRPr lang="ru-RU" sz="2400" dirty="0">
              <a:ea typeface="Calibri"/>
              <a:cs typeface="Times New Roman"/>
            </a:endParaRPr>
          </a:p>
          <a:p>
            <a:pPr indent="342900" algn="just">
              <a:lnSpc>
                <a:spcPct val="115000"/>
              </a:lnSpc>
              <a:spcAft>
                <a:spcPts val="0"/>
              </a:spcAft>
            </a:pPr>
            <a:r>
              <a:rPr lang="ru-RU" dirty="0" smtClean="0">
                <a:effectLst/>
                <a:latin typeface="Times New Roman"/>
                <a:ea typeface="Calibri"/>
                <a:cs typeface="Times New Roman"/>
              </a:rPr>
              <a:t>3) разработку и внедрение в практику стандартов и процедур, направленных на обеспечение добросовестной работы организации;</a:t>
            </a:r>
            <a:endParaRPr lang="ru-RU" sz="2400" dirty="0">
              <a:ea typeface="Calibri"/>
              <a:cs typeface="Times New Roman"/>
            </a:endParaRPr>
          </a:p>
          <a:p>
            <a:pPr indent="342900" algn="just">
              <a:lnSpc>
                <a:spcPct val="115000"/>
              </a:lnSpc>
              <a:spcAft>
                <a:spcPts val="0"/>
              </a:spcAft>
            </a:pPr>
            <a:r>
              <a:rPr lang="ru-RU" dirty="0" smtClean="0">
                <a:effectLst/>
                <a:latin typeface="Times New Roman"/>
                <a:ea typeface="Calibri"/>
                <a:cs typeface="Times New Roman"/>
              </a:rPr>
              <a:t>4) принятие кодекса этики и служебного поведения работников организации;</a:t>
            </a:r>
            <a:endParaRPr lang="ru-RU" sz="2400" dirty="0">
              <a:ea typeface="Calibri"/>
              <a:cs typeface="Times New Roman"/>
            </a:endParaRPr>
          </a:p>
          <a:p>
            <a:pPr indent="342900" algn="just">
              <a:lnSpc>
                <a:spcPct val="115000"/>
              </a:lnSpc>
              <a:spcAft>
                <a:spcPts val="0"/>
              </a:spcAft>
            </a:pPr>
            <a:r>
              <a:rPr lang="ru-RU" dirty="0" smtClean="0">
                <a:effectLst/>
                <a:latin typeface="Times New Roman"/>
                <a:ea typeface="Calibri"/>
                <a:cs typeface="Times New Roman"/>
              </a:rPr>
              <a:t>5) </a:t>
            </a:r>
            <a:r>
              <a:rPr lang="ru-RU" b="1" dirty="0" smtClean="0">
                <a:effectLst/>
                <a:latin typeface="Times New Roman"/>
                <a:ea typeface="Calibri"/>
                <a:cs typeface="Times New Roman"/>
              </a:rPr>
              <a:t>предотвращение и урегулирование конфликта интересов</a:t>
            </a:r>
            <a:r>
              <a:rPr lang="ru-RU" dirty="0" smtClean="0">
                <a:effectLst/>
                <a:latin typeface="Times New Roman"/>
                <a:ea typeface="Calibri"/>
                <a:cs typeface="Times New Roman"/>
              </a:rPr>
              <a:t>;</a:t>
            </a:r>
            <a:endParaRPr lang="ru-RU" sz="2400" dirty="0">
              <a:ea typeface="Calibri"/>
              <a:cs typeface="Times New Roman"/>
            </a:endParaRPr>
          </a:p>
          <a:p>
            <a:pPr indent="342900" algn="just">
              <a:lnSpc>
                <a:spcPct val="115000"/>
              </a:lnSpc>
              <a:spcAft>
                <a:spcPts val="0"/>
              </a:spcAft>
            </a:pPr>
            <a:r>
              <a:rPr lang="ru-RU" dirty="0" smtClean="0">
                <a:effectLst/>
                <a:latin typeface="Times New Roman"/>
                <a:ea typeface="Calibri"/>
                <a:cs typeface="Times New Roman"/>
              </a:rPr>
              <a:t>6) недопущение составления неофициальной отчетности и использования поддельных документов.</a:t>
            </a:r>
            <a:endParaRPr lang="ru-RU" sz="2400" dirty="0">
              <a:ea typeface="Calibri"/>
              <a:cs typeface="Times New Roman"/>
            </a:endParaRPr>
          </a:p>
          <a:p>
            <a:endParaRPr lang="ru-RU" dirty="0"/>
          </a:p>
        </p:txBody>
      </p:sp>
      <p:sp>
        <p:nvSpPr>
          <p:cNvPr id="2" name="Заголовок 1"/>
          <p:cNvSpPr>
            <a:spLocks noGrp="1"/>
          </p:cNvSpPr>
          <p:nvPr>
            <p:ph type="title"/>
          </p:nvPr>
        </p:nvSpPr>
        <p:spPr/>
        <p:txBody>
          <a:bodyPr/>
          <a:lstStyle/>
          <a:p>
            <a:r>
              <a:rPr lang="ru-RU" sz="1800" dirty="0">
                <a:solidFill>
                  <a:prstClr val="black"/>
                </a:solidFill>
                <a:latin typeface="Times New Roman"/>
                <a:ea typeface="Calibri"/>
                <a:cs typeface="+mn-cs"/>
              </a:rPr>
              <a:t>В соответствии со статьей 13.3. Федерального закона от 25.12.2008 № 273-ФЗ «О противодействии коррупции»  организации обязаны разрабатывать и принимать меры по предупреждению коррупции, которые могут </a:t>
            </a:r>
            <a:r>
              <a:rPr lang="ru-RU" sz="1800" dirty="0" smtClean="0">
                <a:solidFill>
                  <a:prstClr val="black"/>
                </a:solidFill>
                <a:latin typeface="Times New Roman"/>
                <a:ea typeface="Calibri"/>
                <a:cs typeface="+mn-cs"/>
              </a:rPr>
              <a:t>включать:</a:t>
            </a:r>
            <a:endParaRPr lang="ru-RU" dirty="0"/>
          </a:p>
        </p:txBody>
      </p:sp>
    </p:spTree>
    <p:extLst>
      <p:ext uri="{BB962C8B-B14F-4D97-AF65-F5344CB8AC3E}">
        <p14:creationId xmlns:p14="http://schemas.microsoft.com/office/powerpoint/2010/main" val="2861775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1780108"/>
          </a:xfrm>
        </p:spPr>
        <p:txBody>
          <a:bodyPr>
            <a:normAutofit/>
          </a:bodyPr>
          <a:lstStyle/>
          <a:p>
            <a:r>
              <a:rPr lang="ru-RU" sz="3200" dirty="0">
                <a:latin typeface="Times New Roman"/>
                <a:ea typeface="Calibri"/>
              </a:rPr>
              <a:t>При этом возможен следующий порядок проведения оценки коррупционных рисков: </a:t>
            </a:r>
            <a:endParaRPr lang="ru-RU" sz="3200" dirty="0"/>
          </a:p>
        </p:txBody>
      </p:sp>
      <p:sp>
        <p:nvSpPr>
          <p:cNvPr id="3" name="Подзаголовок 2"/>
          <p:cNvSpPr>
            <a:spLocks noGrp="1"/>
          </p:cNvSpPr>
          <p:nvPr>
            <p:ph type="subTitle" idx="1"/>
          </p:nvPr>
        </p:nvSpPr>
        <p:spPr>
          <a:xfrm>
            <a:off x="1371600" y="2492896"/>
            <a:ext cx="6400800" cy="3384376"/>
          </a:xfrm>
        </p:spPr>
        <p:txBody>
          <a:bodyPr>
            <a:normAutofit fontScale="77500" lnSpcReduction="20000"/>
          </a:bodyPr>
          <a:lstStyle/>
          <a:p>
            <a:pPr indent="342900" algn="just">
              <a:lnSpc>
                <a:spcPct val="115000"/>
              </a:lnSpc>
              <a:spcAft>
                <a:spcPts val="0"/>
              </a:spcAft>
            </a:pPr>
            <a:r>
              <a:rPr lang="ru-RU" dirty="0" smtClean="0">
                <a:solidFill>
                  <a:schemeClr val="tx1"/>
                </a:solidFill>
                <a:latin typeface="Times New Roman"/>
                <a:ea typeface="Calibri"/>
                <a:cs typeface="Times New Roman"/>
              </a:rPr>
              <a:t>представить </a:t>
            </a:r>
            <a:r>
              <a:rPr lang="ru-RU" dirty="0">
                <a:solidFill>
                  <a:schemeClr val="tx1"/>
                </a:solidFill>
                <a:latin typeface="Times New Roman"/>
                <a:ea typeface="Calibri"/>
                <a:cs typeface="Times New Roman"/>
              </a:rPr>
              <a:t>деятельность организации в виде отдельных процессов,  выделить "критические точки" - определить </a:t>
            </a:r>
            <a:r>
              <a:rPr lang="ru-RU" dirty="0" err="1">
                <a:solidFill>
                  <a:schemeClr val="tx1"/>
                </a:solidFill>
                <a:latin typeface="Times New Roman"/>
                <a:ea typeface="Calibri"/>
                <a:cs typeface="Times New Roman"/>
              </a:rPr>
              <a:t>подпроцессы</a:t>
            </a:r>
            <a:r>
              <a:rPr lang="ru-RU" dirty="0">
                <a:solidFill>
                  <a:schemeClr val="tx1"/>
                </a:solidFill>
                <a:latin typeface="Times New Roman"/>
                <a:ea typeface="Calibri"/>
                <a:cs typeface="Times New Roman"/>
              </a:rPr>
              <a:t>, при реализации которых наиболее вероятно возникновение коррупционных правонарушений, составить их описание, включающее:</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характеристику выгоды или преимущества, которое может быть получено организацией или ее отдельными работниками при совершении "коррупционного правонарушения";</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должности в организации, которые являются "ключевыми" для совершения коррупционного правонарушения - участие каких должностных лиц организации необходимо, чтобы совершение коррупционного правонарушения стало возможным;</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вероятные формы осуществления коррупционных платежей.</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3348238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342900" algn="just">
              <a:lnSpc>
                <a:spcPct val="115000"/>
              </a:lnSpc>
              <a:spcAft>
                <a:spcPts val="0"/>
              </a:spcAft>
            </a:pPr>
            <a:r>
              <a:rPr lang="ru-RU" sz="2400" dirty="0">
                <a:latin typeface="Times New Roman"/>
                <a:ea typeface="Calibri"/>
                <a:cs typeface="Times New Roman"/>
              </a:rPr>
              <a:t>После проведенной этой работы необходимо утвердить приказом по учреждению перечень должностей, связанных с высоким коррупционным риском. В отношении работников, замещающих такие должности, могут быть установлены специальные антикоррупционные процедуры и требования, </a:t>
            </a:r>
            <a:r>
              <a:rPr lang="ru-RU" sz="2400" b="1" dirty="0">
                <a:latin typeface="Times New Roman"/>
                <a:ea typeface="Calibri"/>
                <a:cs typeface="Times New Roman"/>
              </a:rPr>
              <a:t>например, </a:t>
            </a:r>
            <a:r>
              <a:rPr lang="ru-RU" sz="2400" dirty="0">
                <a:latin typeface="Calibri"/>
                <a:ea typeface="Calibri"/>
                <a:cs typeface="Times New Roman"/>
              </a:rPr>
              <a:t/>
            </a:r>
            <a:br>
              <a:rPr lang="ru-RU" sz="2400" dirty="0">
                <a:latin typeface="Calibri"/>
                <a:ea typeface="Calibri"/>
                <a:cs typeface="Times New Roman"/>
              </a:rPr>
            </a:br>
            <a:endParaRPr lang="ru-RU" sz="2400" dirty="0"/>
          </a:p>
        </p:txBody>
      </p:sp>
      <p:sp>
        <p:nvSpPr>
          <p:cNvPr id="3" name="Подзаголовок 2"/>
          <p:cNvSpPr>
            <a:spLocks noGrp="1"/>
          </p:cNvSpPr>
          <p:nvPr>
            <p:ph type="subTitle" idx="1"/>
          </p:nvPr>
        </p:nvSpPr>
        <p:spPr>
          <a:xfrm>
            <a:off x="1371600" y="3068960"/>
            <a:ext cx="6400800" cy="2736304"/>
          </a:xfrm>
        </p:spPr>
        <p:txBody>
          <a:bodyPr>
            <a:normAutofit/>
          </a:bodyPr>
          <a:lstStyle/>
          <a:p>
            <a:pPr indent="342900" algn="just">
              <a:lnSpc>
                <a:spcPct val="115000"/>
              </a:lnSpc>
              <a:spcAft>
                <a:spcPts val="0"/>
              </a:spcAft>
            </a:pPr>
            <a:r>
              <a:rPr lang="ru-RU" dirty="0">
                <a:solidFill>
                  <a:srgbClr val="0070C0"/>
                </a:solidFill>
                <a:latin typeface="Times New Roman"/>
                <a:ea typeface="Calibri"/>
                <a:cs typeface="Times New Roman"/>
              </a:rPr>
              <a:t>- регулярное заполнение декларации о конфликте интересов;</a:t>
            </a:r>
            <a:endParaRPr lang="ru-RU" sz="1600" dirty="0">
              <a:solidFill>
                <a:srgbClr val="0070C0"/>
              </a:solidFill>
              <a:latin typeface="Calibri"/>
              <a:ea typeface="Calibri"/>
              <a:cs typeface="Times New Roman"/>
            </a:endParaRPr>
          </a:p>
          <a:p>
            <a:pPr indent="342900" algn="just">
              <a:lnSpc>
                <a:spcPct val="115000"/>
              </a:lnSpc>
              <a:spcAft>
                <a:spcPts val="0"/>
              </a:spcAft>
            </a:pPr>
            <a:r>
              <a:rPr lang="ru-RU" dirty="0">
                <a:solidFill>
                  <a:srgbClr val="0070C0"/>
                </a:solidFill>
                <a:latin typeface="Times New Roman"/>
                <a:ea typeface="Calibri"/>
                <a:cs typeface="Times New Roman"/>
              </a:rPr>
              <a:t>- установление дополнительных форм отчетности работников о результатах принятых решений;</a:t>
            </a:r>
            <a:endParaRPr lang="ru-RU" sz="1600" dirty="0">
              <a:solidFill>
                <a:srgbClr val="0070C0"/>
              </a:solidFill>
              <a:latin typeface="Calibri"/>
              <a:ea typeface="Calibri"/>
              <a:cs typeface="Times New Roman"/>
            </a:endParaRPr>
          </a:p>
          <a:p>
            <a:pPr indent="342900" algn="just">
              <a:lnSpc>
                <a:spcPct val="115000"/>
              </a:lnSpc>
              <a:spcAft>
                <a:spcPts val="0"/>
              </a:spcAft>
            </a:pPr>
            <a:r>
              <a:rPr lang="ru-RU" dirty="0">
                <a:solidFill>
                  <a:srgbClr val="0070C0"/>
                </a:solidFill>
                <a:latin typeface="Times New Roman"/>
                <a:ea typeface="Calibri"/>
                <a:cs typeface="Times New Roman"/>
              </a:rPr>
              <a:t>- введение ограничений, затрудняющих осуществление коррупционных платежей и т.д.</a:t>
            </a:r>
            <a:endParaRPr lang="ru-RU" sz="1600" dirty="0">
              <a:solidFill>
                <a:srgbClr val="0070C0"/>
              </a:solidFill>
              <a:latin typeface="Calibri"/>
              <a:ea typeface="Calibri"/>
              <a:cs typeface="Times New Roman"/>
            </a:endParaRPr>
          </a:p>
          <a:p>
            <a:endParaRPr lang="ru-RU" dirty="0">
              <a:solidFill>
                <a:srgbClr val="0070C0"/>
              </a:solidFill>
            </a:endParaRPr>
          </a:p>
        </p:txBody>
      </p:sp>
    </p:spTree>
    <p:extLst>
      <p:ext uri="{BB962C8B-B14F-4D97-AF65-F5344CB8AC3E}">
        <p14:creationId xmlns:p14="http://schemas.microsoft.com/office/powerpoint/2010/main" val="3732229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772400" cy="1780108"/>
          </a:xfrm>
        </p:spPr>
        <p:txBody>
          <a:bodyPr>
            <a:normAutofit/>
          </a:bodyPr>
          <a:lstStyle/>
          <a:p>
            <a:pPr indent="342900">
              <a:lnSpc>
                <a:spcPct val="115000"/>
              </a:lnSpc>
              <a:spcAft>
                <a:spcPts val="0"/>
              </a:spcAft>
            </a:pPr>
            <a:r>
              <a:rPr lang="ru-RU" sz="3200" b="1" dirty="0">
                <a:latin typeface="Times New Roman"/>
                <a:ea typeface="Calibri"/>
                <a:cs typeface="Times New Roman"/>
              </a:rPr>
              <a:t>Выявление и урегулирование конфликта интересов</a:t>
            </a:r>
            <a:r>
              <a:rPr lang="ru-RU" sz="3200" dirty="0">
                <a:latin typeface="Calibri"/>
                <a:ea typeface="Calibri"/>
                <a:cs typeface="Times New Roman"/>
              </a:rPr>
              <a:t/>
            </a:r>
            <a:br>
              <a:rPr lang="ru-RU" sz="3200" dirty="0">
                <a:latin typeface="Calibri"/>
                <a:ea typeface="Calibri"/>
                <a:cs typeface="Times New Roman"/>
              </a:rPr>
            </a:br>
            <a:endParaRPr lang="ru-RU" sz="3200" dirty="0"/>
          </a:p>
        </p:txBody>
      </p:sp>
      <p:sp>
        <p:nvSpPr>
          <p:cNvPr id="3" name="Подзаголовок 2"/>
          <p:cNvSpPr>
            <a:spLocks noGrp="1"/>
          </p:cNvSpPr>
          <p:nvPr>
            <p:ph type="subTitle" idx="1"/>
          </p:nvPr>
        </p:nvSpPr>
        <p:spPr>
          <a:xfrm>
            <a:off x="1371600" y="1916832"/>
            <a:ext cx="6400800" cy="3744416"/>
          </a:xfrm>
        </p:spPr>
        <p:txBody>
          <a:bodyPr>
            <a:normAutofit fontScale="92500" lnSpcReduction="20000"/>
          </a:bodyPr>
          <a:lstStyle/>
          <a:p>
            <a:pPr indent="342900" algn="just">
              <a:lnSpc>
                <a:spcPct val="115000"/>
              </a:lnSpc>
              <a:spcAft>
                <a:spcPts val="0"/>
              </a:spcAft>
            </a:pPr>
            <a:r>
              <a:rPr lang="ru-RU" b="1" dirty="0">
                <a:solidFill>
                  <a:schemeClr val="tx1"/>
                </a:solidFill>
                <a:latin typeface="Times New Roman"/>
                <a:ea typeface="Calibri"/>
                <a:cs typeface="Times New Roman"/>
              </a:rPr>
              <a:t>Выявление конфликта интересов в деятельности организации и ее работников является одним из важных способов предупреждения коррупции. Значительной части коррупционных правонарушений предшествует ситуация хрупкого равновесия, когда работник организации уже видит возможность извлечь личную выгоду из недолжного исполнения своих обязанностей, но по тем или иным причинам еще не совершил необходимых для этого действий. Если своевременно зафиксировать этот момент и тем или иным образом склонить работника к должному поведению, можно не допустить правонарушения и избежать причинения вреда.</a:t>
            </a:r>
            <a:endParaRPr lang="ru-RU" sz="1600" b="1" dirty="0">
              <a:solidFill>
                <a:schemeClr val="tx1"/>
              </a:solidFill>
              <a:latin typeface="Calibri"/>
              <a:ea typeface="Calibri"/>
              <a:cs typeface="Times New Roman"/>
            </a:endParaRPr>
          </a:p>
          <a:p>
            <a:endParaRPr lang="ru-RU" b="1" dirty="0">
              <a:solidFill>
                <a:schemeClr val="tx1"/>
              </a:solidFill>
            </a:endParaRPr>
          </a:p>
        </p:txBody>
      </p:sp>
    </p:spTree>
    <p:extLst>
      <p:ext uri="{BB962C8B-B14F-4D97-AF65-F5344CB8AC3E}">
        <p14:creationId xmlns:p14="http://schemas.microsoft.com/office/powerpoint/2010/main" val="1624173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48680"/>
            <a:ext cx="7772400" cy="1780108"/>
          </a:xfrm>
        </p:spPr>
        <p:txBody>
          <a:bodyPr>
            <a:noAutofit/>
          </a:bodyPr>
          <a:lstStyle/>
          <a:p>
            <a:r>
              <a:rPr lang="ru-RU" sz="2800" dirty="0">
                <a:latin typeface="Times New Roman"/>
                <a:ea typeface="Calibri"/>
              </a:rPr>
              <a:t>Особенности нормативного правового регулирования в сфере предотвращения, выявления и урегулирования конфликта интересов в организации</a:t>
            </a:r>
            <a:endParaRPr lang="ru-RU" sz="2800" dirty="0"/>
          </a:p>
        </p:txBody>
      </p:sp>
      <p:sp>
        <p:nvSpPr>
          <p:cNvPr id="3" name="Подзаголовок 2"/>
          <p:cNvSpPr>
            <a:spLocks noGrp="1"/>
          </p:cNvSpPr>
          <p:nvPr>
            <p:ph type="subTitle" idx="1"/>
          </p:nvPr>
        </p:nvSpPr>
        <p:spPr>
          <a:xfrm>
            <a:off x="1403648" y="2636912"/>
            <a:ext cx="6400800" cy="3096344"/>
          </a:xfrm>
        </p:spPr>
        <p:txBody>
          <a:bodyPr>
            <a:normAutofit/>
          </a:bodyPr>
          <a:lstStyle/>
          <a:p>
            <a:pPr indent="342900" algn="just">
              <a:lnSpc>
                <a:spcPct val="115000"/>
              </a:lnSpc>
              <a:spcAft>
                <a:spcPts val="0"/>
              </a:spcAft>
            </a:pPr>
            <a:r>
              <a:rPr lang="ru-RU" dirty="0">
                <a:latin typeface="Times New Roman"/>
                <a:ea typeface="Calibri"/>
                <a:cs typeface="Times New Roman"/>
              </a:rPr>
              <a:t>При внедрении в организациях мер по выявлению, предотвращению и урегулированию конфликта интересов следует учитывать, что в настоящее время разные определения понятия "конфликт интересов" и процедуры его урегулирования закреплены в целом ряде нормативных правовых актов.</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986784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764704"/>
            <a:ext cx="6872808" cy="4536504"/>
          </a:xfrm>
        </p:spPr>
        <p:txBody>
          <a:bodyPr>
            <a:normAutofit fontScale="85000" lnSpcReduction="10000"/>
          </a:bodyPr>
          <a:lstStyle/>
          <a:p>
            <a:pPr indent="342900" algn="just">
              <a:lnSpc>
                <a:spcPct val="115000"/>
              </a:lnSpc>
              <a:spcAft>
                <a:spcPts val="0"/>
              </a:spcAft>
            </a:pPr>
            <a:r>
              <a:rPr lang="ru-RU" dirty="0">
                <a:latin typeface="Times New Roman"/>
                <a:ea typeface="Calibri"/>
                <a:cs typeface="Times New Roman"/>
              </a:rPr>
              <a:t>Во-первых, соответствующие нормы содержатся в Федеральном </a:t>
            </a:r>
            <a:r>
              <a:rPr lang="ru-RU" dirty="0">
                <a:solidFill>
                  <a:srgbClr val="0000FF"/>
                </a:solidFill>
                <a:latin typeface="Times New Roman"/>
                <a:ea typeface="Calibri"/>
                <a:cs typeface="Times New Roman"/>
                <a:hlinkClick r:id="rId2"/>
              </a:rPr>
              <a:t>законе</a:t>
            </a:r>
            <a:r>
              <a:rPr lang="ru-RU" dirty="0">
                <a:latin typeface="Times New Roman"/>
                <a:ea typeface="Calibri"/>
                <a:cs typeface="Times New Roman"/>
              </a:rPr>
              <a:t> "О противодействии коррупции", а также в принятых в его развитие статьях </a:t>
            </a:r>
            <a:r>
              <a:rPr lang="ru-RU" dirty="0">
                <a:solidFill>
                  <a:srgbClr val="0000FF"/>
                </a:solidFill>
                <a:latin typeface="Times New Roman"/>
                <a:ea typeface="Calibri"/>
                <a:cs typeface="Times New Roman"/>
                <a:hlinkClick r:id="rId3"/>
              </a:rPr>
              <a:t>ТК</a:t>
            </a:r>
            <a:r>
              <a:rPr lang="ru-RU" dirty="0">
                <a:latin typeface="Times New Roman"/>
                <a:ea typeface="Calibri"/>
                <a:cs typeface="Times New Roman"/>
              </a:rPr>
              <a:t> РФ. </a:t>
            </a:r>
            <a:endParaRPr lang="ru-RU" dirty="0" smtClean="0">
              <a:latin typeface="Times New Roman"/>
              <a:ea typeface="Calibri"/>
              <a:cs typeface="Times New Roman"/>
            </a:endParaRPr>
          </a:p>
          <a:p>
            <a:pPr indent="342900" algn="just">
              <a:lnSpc>
                <a:spcPct val="115000"/>
              </a:lnSpc>
              <a:spcAft>
                <a:spcPts val="0"/>
              </a:spcAft>
            </a:pPr>
            <a:r>
              <a:rPr lang="ru-RU" dirty="0" smtClean="0">
                <a:latin typeface="Times New Roman"/>
                <a:ea typeface="Calibri"/>
                <a:cs typeface="Times New Roman"/>
              </a:rPr>
              <a:t>Во-вторых</a:t>
            </a:r>
            <a:r>
              <a:rPr lang="ru-RU" dirty="0">
                <a:latin typeface="Times New Roman"/>
                <a:ea typeface="Calibri"/>
                <a:cs typeface="Times New Roman"/>
              </a:rPr>
              <a:t>, требования по предотвращению и урегулированию конфликта интересов закреплены в ряде федеральных законов и подзаконных нормативных правовых актов, направленных на регулирование отдельных видов деятельности. При этом и понимание конфликта интересов, и механизмы его регулирования в разных видах деятельности могут существенно различаться. </a:t>
            </a:r>
            <a:endParaRPr lang="ru-RU" dirty="0" smtClean="0">
              <a:latin typeface="Times New Roman"/>
              <a:ea typeface="Calibri"/>
              <a:cs typeface="Times New Roman"/>
            </a:endParaRPr>
          </a:p>
          <a:p>
            <a:pPr indent="342900" algn="just">
              <a:lnSpc>
                <a:spcPct val="115000"/>
              </a:lnSpc>
              <a:spcAft>
                <a:spcPts val="0"/>
              </a:spcAft>
            </a:pPr>
            <a:r>
              <a:rPr lang="ru-RU" dirty="0" smtClean="0">
                <a:latin typeface="Times New Roman"/>
                <a:ea typeface="Calibri"/>
                <a:cs typeface="Times New Roman"/>
              </a:rPr>
              <a:t>В-третьих</a:t>
            </a:r>
            <a:r>
              <a:rPr lang="ru-RU" dirty="0">
                <a:latin typeface="Times New Roman"/>
                <a:ea typeface="Calibri"/>
                <a:cs typeface="Times New Roman"/>
              </a:rPr>
              <a:t>, нормативные правовые акты, определяющие правовое положение организаций отдельных организационно-правовых форм, хотя обычно и не содержат прямого упоминания конфликта интересов, но зачастую устанавливают чрезвычайно важные, с точки зрения его регулирования, правила совершения сделок с заинтересованностью.</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1443104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342900" algn="just">
              <a:lnSpc>
                <a:spcPct val="115000"/>
              </a:lnSpc>
              <a:spcAft>
                <a:spcPts val="0"/>
              </a:spcAft>
            </a:pPr>
            <a:r>
              <a:rPr lang="ru-RU" sz="2400" dirty="0">
                <a:latin typeface="Times New Roman"/>
                <a:ea typeface="Calibri"/>
                <a:cs typeface="Times New Roman"/>
              </a:rPr>
              <a:t>В соответствии со </a:t>
            </a:r>
            <a:r>
              <a:rPr lang="ru-RU" sz="2400" dirty="0">
                <a:solidFill>
                  <a:srgbClr val="0000FF"/>
                </a:solidFill>
                <a:latin typeface="Times New Roman"/>
                <a:ea typeface="Calibri"/>
                <a:cs typeface="Times New Roman"/>
                <a:hlinkClick r:id="rId2"/>
              </a:rPr>
              <a:t>статьей 12.4</a:t>
            </a:r>
            <a:r>
              <a:rPr lang="ru-RU" sz="2400" dirty="0">
                <a:latin typeface="Times New Roman"/>
                <a:ea typeface="Calibri"/>
                <a:cs typeface="Times New Roman"/>
              </a:rPr>
              <a:t> Федерального закона "О противодействии коррупции" ограничения, запреты и обязанности, установленные в отношении лиц, замещающих должности федеральной государственной службы, данным Федеральным </a:t>
            </a:r>
            <a:r>
              <a:rPr lang="ru-RU" sz="2400" dirty="0">
                <a:solidFill>
                  <a:srgbClr val="0000FF"/>
                </a:solidFill>
                <a:latin typeface="Times New Roman"/>
                <a:ea typeface="Calibri"/>
                <a:cs typeface="Times New Roman"/>
                <a:hlinkClick r:id="rId3"/>
              </a:rPr>
              <a:t>законом</a:t>
            </a:r>
            <a:r>
              <a:rPr lang="ru-RU" sz="2400" dirty="0">
                <a:latin typeface="Times New Roman"/>
                <a:ea typeface="Calibri"/>
                <a:cs typeface="Times New Roman"/>
              </a:rPr>
              <a:t> были распространены на работников, замещающих должности:</a:t>
            </a:r>
            <a:r>
              <a:rPr lang="ru-RU" sz="2400" dirty="0">
                <a:latin typeface="Calibri"/>
                <a:ea typeface="Calibri"/>
                <a:cs typeface="Times New Roman"/>
              </a:rPr>
              <a:t/>
            </a:r>
            <a:br>
              <a:rPr lang="ru-RU" sz="2400" dirty="0">
                <a:latin typeface="Calibri"/>
                <a:ea typeface="Calibri"/>
                <a:cs typeface="Times New Roman"/>
              </a:rPr>
            </a:br>
            <a:endParaRPr lang="ru-RU" sz="2400" dirty="0"/>
          </a:p>
        </p:txBody>
      </p:sp>
      <p:sp>
        <p:nvSpPr>
          <p:cNvPr id="3" name="Подзаголовок 2"/>
          <p:cNvSpPr>
            <a:spLocks noGrp="1"/>
          </p:cNvSpPr>
          <p:nvPr>
            <p:ph type="subTitle" idx="1"/>
          </p:nvPr>
        </p:nvSpPr>
        <p:spPr>
          <a:xfrm>
            <a:off x="827584" y="3068960"/>
            <a:ext cx="7488832" cy="3024336"/>
          </a:xfrm>
        </p:spPr>
        <p:txBody>
          <a:bodyPr>
            <a:normAutofit fontScale="70000" lnSpcReduction="20000"/>
          </a:bodyPr>
          <a:lstStyle/>
          <a:p>
            <a:pPr indent="342900" algn="just">
              <a:lnSpc>
                <a:spcPct val="115000"/>
              </a:lnSpc>
              <a:spcAft>
                <a:spcPts val="0"/>
              </a:spcAft>
            </a:pPr>
            <a:r>
              <a:rPr lang="ru-RU" dirty="0">
                <a:solidFill>
                  <a:schemeClr val="tx1"/>
                </a:solidFill>
                <a:latin typeface="Times New Roman"/>
                <a:ea typeface="Calibri"/>
                <a:cs typeface="Times New Roman"/>
              </a:rPr>
              <a:t>1) в государственных корпорациях;</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2) в Пенсионном фонде Российской Федерации, Фонде социального страхования Российской Федерации, Федеральном фонде обязательного медицинского страхования;</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3) в иных организациях, создаваемых Российской Федерацией на основании федеральных законов;</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4) в организациях, создаваемых для выполнения задач, поставленных перед федеральными государственными органами.</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На данные категории работников ограничения, запреты и обязанности, установленные Федеральным </a:t>
            </a:r>
            <a:r>
              <a:rPr lang="ru-RU" dirty="0">
                <a:solidFill>
                  <a:schemeClr val="tx1"/>
                </a:solidFill>
                <a:latin typeface="Times New Roman"/>
                <a:ea typeface="Calibri"/>
                <a:cs typeface="Times New Roman"/>
                <a:hlinkClick r:id="rId3"/>
              </a:rPr>
              <a:t>законом</a:t>
            </a:r>
            <a:r>
              <a:rPr lang="ru-RU" dirty="0">
                <a:solidFill>
                  <a:schemeClr val="tx1"/>
                </a:solidFill>
                <a:latin typeface="Times New Roman"/>
                <a:ea typeface="Calibri"/>
                <a:cs typeface="Times New Roman"/>
              </a:rPr>
              <a:t> "О противодействии коррупции", распространяются с учетом особенностей, обусловленных их правовым статусом. Указанные особенности закреплены, прежде всего, в </a:t>
            </a:r>
            <a:r>
              <a:rPr lang="ru-RU" dirty="0">
                <a:solidFill>
                  <a:schemeClr val="tx1"/>
                </a:solidFill>
                <a:latin typeface="Times New Roman"/>
                <a:ea typeface="Calibri"/>
                <a:cs typeface="Times New Roman"/>
                <a:hlinkClick r:id="rId4"/>
              </a:rPr>
              <a:t>ТК</a:t>
            </a:r>
            <a:r>
              <a:rPr lang="ru-RU" dirty="0">
                <a:solidFill>
                  <a:schemeClr val="tx1"/>
                </a:solidFill>
                <a:latin typeface="Times New Roman"/>
                <a:ea typeface="Calibri"/>
                <a:cs typeface="Times New Roman"/>
              </a:rPr>
              <a:t> РФ, а также в ряде подзаконных нормативных правовых актов.</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1047877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1268760"/>
            <a:ext cx="6800800" cy="3312368"/>
          </a:xfrm>
        </p:spPr>
        <p:txBody>
          <a:bodyPr>
            <a:normAutofit/>
          </a:bodyPr>
          <a:lstStyle/>
          <a:p>
            <a:r>
              <a:rPr lang="ru-RU" dirty="0"/>
              <a:t>Организации, не относящиеся к четырем указанным выше типам, не обязаны при разработке соответствующих регулятивных мер основываться на определении "конфликта интересов", закрепленном в Федеральном </a:t>
            </a:r>
            <a:r>
              <a:rPr lang="ru-RU" dirty="0">
                <a:hlinkClick r:id="rId2"/>
              </a:rPr>
              <a:t>законе</a:t>
            </a:r>
            <a:r>
              <a:rPr lang="ru-RU" dirty="0"/>
              <a:t> "О противодействии коррупции". Им, в первую очередь, следует руководствоваться  нормативными правовыми актами, регулирующими сферу, в которой организация осуществляет свою деятельность.</a:t>
            </a:r>
          </a:p>
          <a:p>
            <a:endParaRPr lang="ru-RU" dirty="0"/>
          </a:p>
        </p:txBody>
      </p:sp>
    </p:spTree>
    <p:extLst>
      <p:ext uri="{BB962C8B-B14F-4D97-AF65-F5344CB8AC3E}">
        <p14:creationId xmlns:p14="http://schemas.microsoft.com/office/powerpoint/2010/main" val="1383537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2"/>
            <a:ext cx="7772400" cy="1584176"/>
          </a:xfrm>
        </p:spPr>
        <p:txBody>
          <a:bodyPr>
            <a:noAutofit/>
          </a:bodyPr>
          <a:lstStyle/>
          <a:p>
            <a:pPr algn="just">
              <a:spcAft>
                <a:spcPts val="0"/>
              </a:spcAft>
            </a:pPr>
            <a:r>
              <a:rPr lang="ru-RU" sz="2000" dirty="0">
                <a:latin typeface="Times New Roman"/>
                <a:ea typeface="Calibri"/>
              </a:rPr>
              <a:t>Статьей 75 Федерального закона от 21.11.2011 № 323-ФЗ «Об основах охраны здоровья граждан в Российской Федерации» предусмотрено урегулирование конфликта интересов при осуществлении медицинской деятельности и фармацевтической деятельности</a:t>
            </a:r>
            <a:r>
              <a:rPr lang="ru-RU" sz="2000" dirty="0">
                <a:latin typeface="Arial"/>
                <a:ea typeface="Calibri"/>
              </a:rPr>
              <a:t/>
            </a:r>
            <a:br>
              <a:rPr lang="ru-RU" sz="2000" dirty="0">
                <a:latin typeface="Arial"/>
                <a:ea typeface="Calibri"/>
              </a:rPr>
            </a:br>
            <a:endParaRPr lang="ru-RU" sz="2000" dirty="0"/>
          </a:p>
        </p:txBody>
      </p:sp>
      <p:sp>
        <p:nvSpPr>
          <p:cNvPr id="3" name="Подзаголовок 2"/>
          <p:cNvSpPr>
            <a:spLocks noGrp="1"/>
          </p:cNvSpPr>
          <p:nvPr>
            <p:ph type="subTitle" idx="1"/>
          </p:nvPr>
        </p:nvSpPr>
        <p:spPr>
          <a:xfrm>
            <a:off x="1043608" y="2492896"/>
            <a:ext cx="6984776" cy="2808312"/>
          </a:xfrm>
        </p:spPr>
        <p:txBody>
          <a:bodyPr>
            <a:normAutofit fontScale="85000" lnSpcReduction="10000"/>
          </a:bodyPr>
          <a:lstStyle/>
          <a:p>
            <a:pPr indent="342900" algn="just">
              <a:lnSpc>
                <a:spcPct val="115000"/>
              </a:lnSpc>
              <a:spcAft>
                <a:spcPts val="0"/>
              </a:spcAft>
            </a:pPr>
            <a:r>
              <a:rPr lang="ru-RU" b="1" dirty="0">
                <a:solidFill>
                  <a:schemeClr val="tx1"/>
                </a:solidFill>
                <a:latin typeface="Times New Roman"/>
                <a:ea typeface="Calibri"/>
                <a:cs typeface="Times New Roman"/>
              </a:rPr>
              <a:t>Конфликт интересов </a:t>
            </a:r>
            <a:r>
              <a:rPr lang="ru-RU" dirty="0">
                <a:latin typeface="Times New Roman"/>
                <a:ea typeface="Calibri"/>
                <a:cs typeface="Times New Roman"/>
              </a:rPr>
              <a:t>- </a:t>
            </a:r>
            <a:r>
              <a:rPr lang="ru-RU" dirty="0">
                <a:solidFill>
                  <a:schemeClr val="tx1"/>
                </a:solidFill>
                <a:latin typeface="Times New Roman"/>
                <a:ea typeface="Calibri"/>
                <a:cs typeface="Times New Roman"/>
              </a:rPr>
              <a:t>ситуация, при которой у медицинского работника или фармацевтического работника при осуществлении ими профессиональной деятельности возникает личная заинтересованность в получении лично либо через представителя компании материальной выгоды или иного преимущества, которое влияет или может повлиять на надлежащее исполнение ими профессиональных обязанностей вследствие противоречия между личной заинтересованностью медицинского работника или фармацевтического работника и интересами пациента.</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1286496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5616" y="980728"/>
            <a:ext cx="6984776" cy="4608512"/>
          </a:xfrm>
        </p:spPr>
        <p:txBody>
          <a:bodyPr>
            <a:normAutofit fontScale="85000" lnSpcReduction="10000"/>
          </a:bodyPr>
          <a:lstStyle/>
          <a:p>
            <a:pPr indent="342900" algn="just">
              <a:lnSpc>
                <a:spcPct val="115000"/>
              </a:lnSpc>
              <a:spcAft>
                <a:spcPts val="0"/>
              </a:spcAft>
            </a:pPr>
            <a:r>
              <a:rPr lang="ru-RU" dirty="0">
                <a:latin typeface="Times New Roman"/>
                <a:ea typeface="Calibri"/>
                <a:cs typeface="Times New Roman"/>
              </a:rPr>
              <a:t>В случае возникновения конфликта интересов медицинский работник или фармацевтический работник обязан проинформировать об этом в письменной форме руководителя медицинской организации.</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Руководитель медицинской организации в семидневный срок со дня, когда ему стало известно о конфликте интересов, обязан в письменной форме уведомить об этом уполномоченный Правительством Российской Федерации федеральный орган исполнительной власти.</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Для урегулирования конфликта интересов уполномоченный Правительством Российской Федерации федеральный орган исполнительной власти образует комиссию по урегулированию конфликта интересов.</a:t>
            </a:r>
            <a:endParaRPr lang="ru-RU" sz="1600" dirty="0">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Порядок работы Комиссии определен в </a:t>
            </a:r>
            <a:r>
              <a:rPr lang="ru-RU" dirty="0">
                <a:solidFill>
                  <a:schemeClr val="tx1"/>
                </a:solidFill>
                <a:latin typeface="Times New Roman"/>
                <a:ea typeface="Calibri"/>
                <a:cs typeface="Times New Roman"/>
                <a:hlinkClick r:id="rId2"/>
              </a:rPr>
              <a:t>приказе</a:t>
            </a:r>
            <a:r>
              <a:rPr lang="ru-RU" dirty="0">
                <a:solidFill>
                  <a:schemeClr val="tx1"/>
                </a:solidFill>
                <a:latin typeface="Times New Roman"/>
                <a:ea typeface="Calibri"/>
                <a:cs typeface="Times New Roman"/>
              </a:rPr>
              <a:t> Минздрава России от 21 декабря 2012 г. </a:t>
            </a:r>
            <a:r>
              <a:rPr lang="ru-RU" dirty="0" smtClean="0">
                <a:solidFill>
                  <a:schemeClr val="tx1"/>
                </a:solidFill>
                <a:latin typeface="Times New Roman"/>
                <a:ea typeface="Calibri"/>
                <a:cs typeface="Times New Roman"/>
              </a:rPr>
              <a:t>№ </a:t>
            </a:r>
            <a:r>
              <a:rPr lang="ru-RU" dirty="0">
                <a:solidFill>
                  <a:schemeClr val="tx1"/>
                </a:solidFill>
                <a:latin typeface="Times New Roman"/>
                <a:ea typeface="Calibri"/>
                <a:cs typeface="Times New Roman"/>
              </a:rPr>
              <a:t>1350н </a:t>
            </a:r>
            <a:r>
              <a:rPr lang="ru-RU" dirty="0" smtClean="0">
                <a:solidFill>
                  <a:schemeClr val="tx1"/>
                </a:solidFill>
                <a:latin typeface="Times New Roman"/>
                <a:ea typeface="Calibri"/>
                <a:cs typeface="Times New Roman"/>
              </a:rPr>
              <a:t>«Об </a:t>
            </a:r>
            <a:r>
              <a:rPr lang="ru-RU" dirty="0">
                <a:solidFill>
                  <a:schemeClr val="tx1"/>
                </a:solidFill>
                <a:latin typeface="Times New Roman"/>
                <a:ea typeface="Calibri"/>
                <a:cs typeface="Times New Roman"/>
              </a:rPr>
              <a:t>утверждении Положения о Комиссии Министерства здравоохранения Российской Федерации по урегулированию конфликта интересов при осуществлении медицинской деятельности и фармацевтической </a:t>
            </a:r>
            <a:r>
              <a:rPr lang="ru-RU" dirty="0" smtClean="0">
                <a:solidFill>
                  <a:schemeClr val="tx1"/>
                </a:solidFill>
                <a:latin typeface="Times New Roman"/>
                <a:ea typeface="Calibri"/>
                <a:cs typeface="Times New Roman"/>
              </a:rPr>
              <a:t>деятельности».</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40998631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980728"/>
            <a:ext cx="7056784" cy="4680520"/>
          </a:xfrm>
        </p:spPr>
        <p:txBody>
          <a:bodyPr>
            <a:normAutofit fontScale="77500" lnSpcReduction="20000"/>
          </a:bodyPr>
          <a:lstStyle/>
          <a:p>
            <a:pPr indent="342900" algn="just">
              <a:lnSpc>
                <a:spcPct val="115000"/>
              </a:lnSpc>
              <a:spcAft>
                <a:spcPts val="0"/>
              </a:spcAft>
            </a:pPr>
            <a:r>
              <a:rPr lang="ru-RU" dirty="0">
                <a:latin typeface="Times New Roman"/>
                <a:ea typeface="Calibri"/>
                <a:cs typeface="Times New Roman"/>
              </a:rPr>
              <a:t>При этом следует обратить особое внимание на то, что в ноябре 2013 года в КоАП РФ была добавлена </a:t>
            </a:r>
            <a:r>
              <a:rPr lang="ru-RU" dirty="0">
                <a:solidFill>
                  <a:srgbClr val="0000FF"/>
                </a:solidFill>
                <a:latin typeface="Times New Roman"/>
                <a:ea typeface="Calibri"/>
                <a:cs typeface="Times New Roman"/>
                <a:hlinkClick r:id="rId2"/>
              </a:rPr>
              <a:t>статья 6.29</a:t>
            </a:r>
            <a:r>
              <a:rPr lang="ru-RU" dirty="0">
                <a:latin typeface="Times New Roman"/>
                <a:ea typeface="Calibri"/>
                <a:cs typeface="Times New Roman"/>
              </a:rPr>
              <a:t>, предусматривающая наложение административных штрафов за непредставление информации о конфликте интересов при осуществлении медицинской деятельности и фармацевтической деятельности. В соответствии с данной </a:t>
            </a:r>
            <a:r>
              <a:rPr lang="ru-RU" dirty="0">
                <a:solidFill>
                  <a:srgbClr val="0000FF"/>
                </a:solidFill>
                <a:latin typeface="Times New Roman"/>
                <a:ea typeface="Calibri"/>
                <a:cs typeface="Times New Roman"/>
                <a:hlinkClick r:id="rId2"/>
              </a:rPr>
              <a:t>статьей</a:t>
            </a:r>
            <a:r>
              <a:rPr lang="ru-RU" dirty="0">
                <a:latin typeface="Times New Roman"/>
                <a:ea typeface="Calibri"/>
                <a:cs typeface="Times New Roman"/>
              </a:rPr>
              <a:t>:</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непредставление соответствующей информации медицинским работником или фармацевтическим работником наказывается штрафом в размере от трех тысяч до пяти тысяч рублей;</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непредставление или несвоевременное представление соответствующей информации руководителем медицинской или аптечной организации наказывается штрафом в размере от пяти тысяч до десяти тысяч рублей;</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непредставление соответствующей информации индивидуальным предпринимателем наказывается штрафом в размере от трех тысяч до пяти тысяч рублей.</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При этом повторное непредставление или несвоевременное представление информации о конфликте интересов может повлечь дисквалификацию на срок до шести месяцев.</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9005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algn="just">
              <a:lnSpc>
                <a:spcPct val="115000"/>
              </a:lnSpc>
              <a:spcAft>
                <a:spcPts val="0"/>
              </a:spcAft>
            </a:pPr>
            <a:r>
              <a:rPr lang="ru-RU" dirty="0" err="1" smtClean="0">
                <a:effectLst/>
                <a:latin typeface="Times New Roman"/>
                <a:ea typeface="Calibri"/>
                <a:cs typeface="Times New Roman"/>
              </a:rPr>
              <a:t>Борошноев</a:t>
            </a:r>
            <a:r>
              <a:rPr lang="ru-RU" dirty="0" smtClean="0">
                <a:effectLst/>
                <a:latin typeface="Times New Roman"/>
                <a:ea typeface="Calibri"/>
                <a:cs typeface="Times New Roman"/>
              </a:rPr>
              <a:t> Сергей Геннадьевич – начальник отдела, тел.: 213431, </a:t>
            </a:r>
            <a:r>
              <a:rPr lang="en-US" dirty="0" smtClean="0">
                <a:effectLst/>
                <a:latin typeface="Times New Roman"/>
                <a:ea typeface="Calibri"/>
                <a:cs typeface="Times New Roman"/>
              </a:rPr>
              <a:t>e</a:t>
            </a:r>
            <a:r>
              <a:rPr lang="ru-RU" dirty="0" smtClean="0">
                <a:effectLst/>
                <a:latin typeface="Times New Roman"/>
                <a:ea typeface="Calibri"/>
                <a:cs typeface="Times New Roman"/>
              </a:rPr>
              <a:t>-</a:t>
            </a:r>
            <a:r>
              <a:rPr lang="en-US" dirty="0" smtClean="0">
                <a:effectLst/>
                <a:latin typeface="Times New Roman"/>
                <a:ea typeface="Calibri"/>
                <a:cs typeface="Times New Roman"/>
              </a:rPr>
              <a:t>mail</a:t>
            </a:r>
            <a:r>
              <a:rPr lang="ru-RU" dirty="0" smtClean="0">
                <a:effectLst/>
                <a:latin typeface="Times New Roman"/>
                <a:ea typeface="Calibri"/>
                <a:cs typeface="Times New Roman"/>
              </a:rPr>
              <a:t>: </a:t>
            </a:r>
            <a:r>
              <a:rPr lang="en-US" u="sng" dirty="0" err="1" smtClean="0">
                <a:effectLst/>
                <a:latin typeface="Times New Roman"/>
                <a:ea typeface="Calibri"/>
                <a:cs typeface="Times New Roman"/>
              </a:rPr>
              <a:t>Boroshnoev</a:t>
            </a:r>
            <a:r>
              <a:rPr lang="ru-RU" u="sng" dirty="0" smtClean="0">
                <a:effectLst/>
                <a:latin typeface="Times New Roman"/>
                <a:ea typeface="Calibri"/>
                <a:cs typeface="Times New Roman"/>
              </a:rPr>
              <a:t>.</a:t>
            </a:r>
            <a:r>
              <a:rPr lang="en-US" u="sng" dirty="0" smtClean="0">
                <a:effectLst/>
                <a:latin typeface="Times New Roman"/>
                <a:ea typeface="Calibri"/>
                <a:cs typeface="Times New Roman"/>
              </a:rPr>
              <a:t>S</a:t>
            </a:r>
            <a:r>
              <a:rPr lang="ru-RU" u="sng" dirty="0" smtClean="0">
                <a:effectLst/>
                <a:latin typeface="Times New Roman"/>
                <a:ea typeface="Calibri"/>
                <a:cs typeface="Times New Roman"/>
              </a:rPr>
              <a:t>@</a:t>
            </a:r>
            <a:r>
              <a:rPr lang="en-US" u="sng" dirty="0" err="1" smtClean="0">
                <a:effectLst/>
                <a:latin typeface="Times New Roman"/>
                <a:ea typeface="Calibri"/>
                <a:cs typeface="Times New Roman"/>
              </a:rPr>
              <a:t>govrb</a:t>
            </a:r>
            <a:r>
              <a:rPr lang="ru-RU" u="sng" dirty="0" smtClean="0">
                <a:effectLst/>
                <a:latin typeface="Times New Roman"/>
                <a:ea typeface="Calibri"/>
                <a:cs typeface="Times New Roman"/>
              </a:rPr>
              <a:t>.</a:t>
            </a:r>
            <a:r>
              <a:rPr lang="en-US" u="sng" dirty="0" err="1" smtClean="0">
                <a:effectLst/>
                <a:latin typeface="Times New Roman"/>
                <a:ea typeface="Calibri"/>
                <a:cs typeface="Times New Roman"/>
              </a:rPr>
              <a:t>ru</a:t>
            </a:r>
            <a:r>
              <a:rPr lang="ru-RU" dirty="0" smtClean="0">
                <a:effectLst/>
                <a:latin typeface="Times New Roman"/>
                <a:ea typeface="Calibri"/>
                <a:cs typeface="Times New Roman"/>
              </a:rPr>
              <a:t>;</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Дворников Сергей Васильевич – консультант (</a:t>
            </a:r>
            <a:r>
              <a:rPr lang="ru-RU" dirty="0" err="1" smtClean="0">
                <a:effectLst/>
                <a:latin typeface="Times New Roman"/>
                <a:ea typeface="Calibri"/>
                <a:cs typeface="Times New Roman"/>
              </a:rPr>
              <a:t>и.о</a:t>
            </a:r>
            <a:r>
              <a:rPr lang="ru-RU" dirty="0" smtClean="0">
                <a:effectLst/>
                <a:latin typeface="Times New Roman"/>
                <a:ea typeface="Calibri"/>
                <a:cs typeface="Times New Roman"/>
              </a:rPr>
              <a:t>. начальника отдела), тел: 217693, </a:t>
            </a:r>
            <a:r>
              <a:rPr lang="en-US" dirty="0" smtClean="0">
                <a:effectLst/>
                <a:latin typeface="Times New Roman"/>
                <a:ea typeface="Calibri"/>
                <a:cs typeface="Times New Roman"/>
              </a:rPr>
              <a:t>e</a:t>
            </a:r>
            <a:r>
              <a:rPr lang="ru-RU" dirty="0" smtClean="0">
                <a:effectLst/>
                <a:latin typeface="Times New Roman"/>
                <a:ea typeface="Calibri"/>
                <a:cs typeface="Times New Roman"/>
              </a:rPr>
              <a:t>-</a:t>
            </a:r>
            <a:r>
              <a:rPr lang="en-US" dirty="0" smtClean="0">
                <a:effectLst/>
                <a:latin typeface="Times New Roman"/>
                <a:ea typeface="Calibri"/>
                <a:cs typeface="Times New Roman"/>
              </a:rPr>
              <a:t>mail</a:t>
            </a:r>
            <a:r>
              <a:rPr lang="ru-RU" dirty="0" smtClean="0">
                <a:effectLst/>
                <a:latin typeface="Times New Roman"/>
                <a:ea typeface="Calibri"/>
                <a:cs typeface="Times New Roman"/>
              </a:rPr>
              <a:t>: </a:t>
            </a:r>
            <a:r>
              <a:rPr lang="en-US" u="sng" dirty="0" err="1" smtClean="0">
                <a:solidFill>
                  <a:srgbClr val="0000FF"/>
                </a:solidFill>
                <a:effectLst/>
                <a:latin typeface="Times New Roman"/>
                <a:ea typeface="Calibri"/>
                <a:cs typeface="Times New Roman"/>
                <a:hlinkClick r:id="rId2"/>
              </a:rPr>
              <a:t>Dvornikov</a:t>
            </a:r>
            <a:r>
              <a:rPr lang="ru-RU" u="sng" dirty="0" smtClean="0">
                <a:solidFill>
                  <a:srgbClr val="0000FF"/>
                </a:solidFill>
                <a:effectLst/>
                <a:latin typeface="Times New Roman"/>
                <a:ea typeface="Calibri"/>
                <a:cs typeface="Times New Roman"/>
                <a:hlinkClick r:id="rId2"/>
              </a:rPr>
              <a:t>.</a:t>
            </a:r>
            <a:r>
              <a:rPr lang="en-US" u="sng" dirty="0" smtClean="0">
                <a:solidFill>
                  <a:srgbClr val="0000FF"/>
                </a:solidFill>
                <a:effectLst/>
                <a:latin typeface="Times New Roman"/>
                <a:ea typeface="Calibri"/>
                <a:cs typeface="Times New Roman"/>
                <a:hlinkClick r:id="rId2"/>
              </a:rPr>
              <a:t>S</a:t>
            </a:r>
            <a:r>
              <a:rPr lang="ru-RU" u="sng" dirty="0" smtClean="0">
                <a:solidFill>
                  <a:srgbClr val="0000FF"/>
                </a:solidFill>
                <a:effectLst/>
                <a:latin typeface="Times New Roman"/>
                <a:ea typeface="Calibri"/>
                <a:cs typeface="Times New Roman"/>
                <a:hlinkClick r:id="rId2"/>
              </a:rPr>
              <a:t>@</a:t>
            </a:r>
            <a:r>
              <a:rPr lang="en-US" u="sng" dirty="0" err="1" smtClean="0">
                <a:solidFill>
                  <a:srgbClr val="0000FF"/>
                </a:solidFill>
                <a:effectLst/>
                <a:latin typeface="Times New Roman"/>
                <a:ea typeface="Calibri"/>
                <a:cs typeface="Times New Roman"/>
                <a:hlinkClick r:id="rId2"/>
              </a:rPr>
              <a:t>govrb</a:t>
            </a:r>
            <a:r>
              <a:rPr lang="ru-RU" u="sng" dirty="0" smtClean="0">
                <a:solidFill>
                  <a:srgbClr val="0000FF"/>
                </a:solidFill>
                <a:effectLst/>
                <a:latin typeface="Times New Roman"/>
                <a:ea typeface="Calibri"/>
                <a:cs typeface="Times New Roman"/>
                <a:hlinkClick r:id="rId2"/>
              </a:rPr>
              <a:t>.</a:t>
            </a:r>
            <a:r>
              <a:rPr lang="en-US" u="sng" dirty="0" err="1" smtClean="0">
                <a:solidFill>
                  <a:srgbClr val="0000FF"/>
                </a:solidFill>
                <a:effectLst/>
                <a:latin typeface="Times New Roman"/>
                <a:ea typeface="Calibri"/>
                <a:cs typeface="Times New Roman"/>
                <a:hlinkClick r:id="rId2"/>
              </a:rPr>
              <a:t>ru</a:t>
            </a:r>
            <a:r>
              <a:rPr lang="ru-RU" dirty="0" smtClean="0">
                <a:effectLst/>
                <a:latin typeface="Times New Roman"/>
                <a:ea typeface="Calibri"/>
                <a:cs typeface="Times New Roman"/>
              </a:rPr>
              <a:t>;</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Уварова Наталья Николаевна – консультант, тел.: 217681, </a:t>
            </a:r>
            <a:r>
              <a:rPr lang="en-US" dirty="0" smtClean="0">
                <a:effectLst/>
                <a:latin typeface="Times New Roman"/>
                <a:ea typeface="Calibri"/>
                <a:cs typeface="Times New Roman"/>
              </a:rPr>
              <a:t>e</a:t>
            </a:r>
            <a:r>
              <a:rPr lang="ru-RU" dirty="0" smtClean="0">
                <a:effectLst/>
                <a:latin typeface="Times New Roman"/>
                <a:ea typeface="Calibri"/>
                <a:cs typeface="Times New Roman"/>
              </a:rPr>
              <a:t>-</a:t>
            </a:r>
            <a:r>
              <a:rPr lang="en-US" dirty="0" smtClean="0">
                <a:effectLst/>
                <a:latin typeface="Times New Roman"/>
                <a:ea typeface="Calibri"/>
                <a:cs typeface="Times New Roman"/>
              </a:rPr>
              <a:t>mail</a:t>
            </a:r>
            <a:r>
              <a:rPr lang="ru-RU" dirty="0" smtClean="0">
                <a:effectLst/>
                <a:latin typeface="Times New Roman"/>
                <a:ea typeface="Calibri"/>
                <a:cs typeface="Times New Roman"/>
              </a:rPr>
              <a:t>: </a:t>
            </a:r>
            <a:r>
              <a:rPr lang="en-US" u="sng" dirty="0" err="1" smtClean="0">
                <a:solidFill>
                  <a:srgbClr val="0000FF"/>
                </a:solidFill>
                <a:effectLst/>
                <a:latin typeface="Times New Roman"/>
                <a:ea typeface="Calibri"/>
                <a:cs typeface="Times New Roman"/>
                <a:hlinkClick r:id="rId3"/>
              </a:rPr>
              <a:t>Uvarova</a:t>
            </a:r>
            <a:r>
              <a:rPr lang="ru-RU" u="sng" dirty="0" smtClean="0">
                <a:solidFill>
                  <a:srgbClr val="0000FF"/>
                </a:solidFill>
                <a:effectLst/>
                <a:latin typeface="Times New Roman"/>
                <a:ea typeface="Calibri"/>
                <a:cs typeface="Times New Roman"/>
                <a:hlinkClick r:id="rId3"/>
              </a:rPr>
              <a:t>.</a:t>
            </a:r>
            <a:r>
              <a:rPr lang="en-US" u="sng" dirty="0" smtClean="0">
                <a:solidFill>
                  <a:srgbClr val="0000FF"/>
                </a:solidFill>
                <a:effectLst/>
                <a:latin typeface="Times New Roman"/>
                <a:ea typeface="Calibri"/>
                <a:cs typeface="Times New Roman"/>
                <a:hlinkClick r:id="rId3"/>
              </a:rPr>
              <a:t>N</a:t>
            </a:r>
            <a:r>
              <a:rPr lang="ru-RU" u="sng" dirty="0" smtClean="0">
                <a:solidFill>
                  <a:srgbClr val="0000FF"/>
                </a:solidFill>
                <a:effectLst/>
                <a:latin typeface="Times New Roman"/>
                <a:ea typeface="Calibri"/>
                <a:cs typeface="Times New Roman"/>
                <a:hlinkClick r:id="rId3"/>
              </a:rPr>
              <a:t>@</a:t>
            </a:r>
            <a:r>
              <a:rPr lang="en-US" u="sng" dirty="0" err="1" smtClean="0">
                <a:solidFill>
                  <a:srgbClr val="0000FF"/>
                </a:solidFill>
                <a:effectLst/>
                <a:latin typeface="Times New Roman"/>
                <a:ea typeface="Calibri"/>
                <a:cs typeface="Times New Roman"/>
                <a:hlinkClick r:id="rId3"/>
              </a:rPr>
              <a:t>govrb</a:t>
            </a:r>
            <a:r>
              <a:rPr lang="ru-RU" u="sng" dirty="0" smtClean="0">
                <a:solidFill>
                  <a:srgbClr val="0000FF"/>
                </a:solidFill>
                <a:effectLst/>
                <a:latin typeface="Times New Roman"/>
                <a:ea typeface="Calibri"/>
                <a:cs typeface="Times New Roman"/>
                <a:hlinkClick r:id="rId3"/>
              </a:rPr>
              <a:t>.</a:t>
            </a:r>
            <a:r>
              <a:rPr lang="en-US" u="sng" dirty="0" err="1" smtClean="0">
                <a:solidFill>
                  <a:srgbClr val="0000FF"/>
                </a:solidFill>
                <a:effectLst/>
                <a:latin typeface="Times New Roman"/>
                <a:ea typeface="Calibri"/>
                <a:cs typeface="Times New Roman"/>
                <a:hlinkClick r:id="rId3"/>
              </a:rPr>
              <a:t>ru</a:t>
            </a:r>
            <a:r>
              <a:rPr lang="ru-RU" dirty="0" smtClean="0">
                <a:effectLst/>
                <a:latin typeface="Times New Roman"/>
                <a:ea typeface="Calibri"/>
                <a:cs typeface="Times New Roman"/>
              </a:rPr>
              <a:t>;</a:t>
            </a:r>
            <a:endParaRPr lang="ru-RU" sz="2400" dirty="0">
              <a:ea typeface="Calibri"/>
              <a:cs typeface="Times New Roman"/>
            </a:endParaRPr>
          </a:p>
          <a:p>
            <a:pPr algn="just">
              <a:lnSpc>
                <a:spcPct val="115000"/>
              </a:lnSpc>
              <a:spcAft>
                <a:spcPts val="0"/>
              </a:spcAft>
            </a:pPr>
            <a:r>
              <a:rPr lang="ru-RU" dirty="0" err="1" smtClean="0">
                <a:effectLst/>
                <a:latin typeface="Times New Roman"/>
                <a:ea typeface="Calibri"/>
                <a:cs typeface="Times New Roman"/>
              </a:rPr>
              <a:t>Болонева</a:t>
            </a:r>
            <a:r>
              <a:rPr lang="ru-RU" dirty="0" smtClean="0">
                <a:effectLst/>
                <a:latin typeface="Times New Roman"/>
                <a:ea typeface="Calibri"/>
                <a:cs typeface="Times New Roman"/>
              </a:rPr>
              <a:t> Людмила Александровна – главный специалист-эксперт, тел.: 217681, </a:t>
            </a:r>
            <a:r>
              <a:rPr lang="en-US" dirty="0" smtClean="0">
                <a:effectLst/>
                <a:latin typeface="Times New Roman"/>
                <a:ea typeface="Calibri"/>
                <a:cs typeface="Times New Roman"/>
              </a:rPr>
              <a:t>e</a:t>
            </a:r>
            <a:r>
              <a:rPr lang="ru-RU" dirty="0" smtClean="0">
                <a:effectLst/>
                <a:latin typeface="Times New Roman"/>
                <a:ea typeface="Calibri"/>
                <a:cs typeface="Times New Roman"/>
              </a:rPr>
              <a:t>-</a:t>
            </a:r>
            <a:r>
              <a:rPr lang="en-US" dirty="0" smtClean="0">
                <a:effectLst/>
                <a:latin typeface="Times New Roman"/>
                <a:ea typeface="Calibri"/>
                <a:cs typeface="Times New Roman"/>
              </a:rPr>
              <a:t>mail</a:t>
            </a:r>
            <a:r>
              <a:rPr lang="ru-RU" dirty="0" smtClean="0">
                <a:effectLst/>
                <a:latin typeface="Times New Roman"/>
                <a:ea typeface="Calibri"/>
                <a:cs typeface="Times New Roman"/>
              </a:rPr>
              <a:t>: </a:t>
            </a:r>
            <a:r>
              <a:rPr lang="en-US" u="sng" dirty="0" err="1" smtClean="0">
                <a:solidFill>
                  <a:srgbClr val="0000FF"/>
                </a:solidFill>
                <a:effectLst/>
                <a:latin typeface="Times New Roman"/>
                <a:ea typeface="Calibri"/>
                <a:cs typeface="Times New Roman"/>
                <a:hlinkClick r:id="rId4"/>
              </a:rPr>
              <a:t>Boloneva</a:t>
            </a:r>
            <a:r>
              <a:rPr lang="ru-RU" u="sng" dirty="0" smtClean="0">
                <a:solidFill>
                  <a:srgbClr val="0000FF"/>
                </a:solidFill>
                <a:effectLst/>
                <a:latin typeface="Times New Roman"/>
                <a:ea typeface="Calibri"/>
                <a:cs typeface="Times New Roman"/>
                <a:hlinkClick r:id="rId4"/>
              </a:rPr>
              <a:t>.</a:t>
            </a:r>
            <a:r>
              <a:rPr lang="en-US" u="sng" dirty="0" smtClean="0">
                <a:solidFill>
                  <a:srgbClr val="0000FF"/>
                </a:solidFill>
                <a:effectLst/>
                <a:latin typeface="Times New Roman"/>
                <a:ea typeface="Calibri"/>
                <a:cs typeface="Times New Roman"/>
                <a:hlinkClick r:id="rId4"/>
              </a:rPr>
              <a:t>L</a:t>
            </a:r>
            <a:r>
              <a:rPr lang="ru-RU" u="sng" dirty="0" smtClean="0">
                <a:solidFill>
                  <a:srgbClr val="0000FF"/>
                </a:solidFill>
                <a:effectLst/>
                <a:latin typeface="Times New Roman"/>
                <a:ea typeface="Calibri"/>
                <a:cs typeface="Times New Roman"/>
                <a:hlinkClick r:id="rId4"/>
              </a:rPr>
              <a:t>@</a:t>
            </a:r>
            <a:r>
              <a:rPr lang="en-US" u="sng" dirty="0" err="1" smtClean="0">
                <a:solidFill>
                  <a:srgbClr val="0000FF"/>
                </a:solidFill>
                <a:effectLst/>
                <a:latin typeface="Times New Roman"/>
                <a:ea typeface="Calibri"/>
                <a:cs typeface="Times New Roman"/>
                <a:hlinkClick r:id="rId4"/>
              </a:rPr>
              <a:t>govrb</a:t>
            </a:r>
            <a:r>
              <a:rPr lang="ru-RU" u="sng" dirty="0" smtClean="0">
                <a:solidFill>
                  <a:srgbClr val="0000FF"/>
                </a:solidFill>
                <a:effectLst/>
                <a:latin typeface="Times New Roman"/>
                <a:ea typeface="Calibri"/>
                <a:cs typeface="Times New Roman"/>
                <a:hlinkClick r:id="rId4"/>
              </a:rPr>
              <a:t>.</a:t>
            </a:r>
            <a:r>
              <a:rPr lang="en-US" u="sng" dirty="0" err="1" smtClean="0">
                <a:solidFill>
                  <a:srgbClr val="0000FF"/>
                </a:solidFill>
                <a:effectLst/>
                <a:latin typeface="Times New Roman"/>
                <a:ea typeface="Calibri"/>
                <a:cs typeface="Times New Roman"/>
                <a:hlinkClick r:id="rId4"/>
              </a:rPr>
              <a:t>ru</a:t>
            </a:r>
            <a:r>
              <a:rPr lang="ru-RU" dirty="0" smtClean="0">
                <a:effectLst/>
                <a:latin typeface="Times New Roman"/>
                <a:ea typeface="Calibri"/>
                <a:cs typeface="Times New Roman"/>
              </a:rPr>
              <a:t>;</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Иванова Татьяна Владимировна – ведущий специалист, тел.: 216473, </a:t>
            </a:r>
            <a:r>
              <a:rPr lang="en-US" dirty="0" smtClean="0">
                <a:effectLst/>
                <a:latin typeface="Times New Roman"/>
                <a:ea typeface="Calibri"/>
                <a:cs typeface="Times New Roman"/>
              </a:rPr>
              <a:t>e</a:t>
            </a:r>
            <a:r>
              <a:rPr lang="ru-RU" dirty="0" smtClean="0">
                <a:effectLst/>
                <a:latin typeface="Times New Roman"/>
                <a:ea typeface="Calibri"/>
                <a:cs typeface="Times New Roman"/>
              </a:rPr>
              <a:t>-</a:t>
            </a:r>
            <a:r>
              <a:rPr lang="en-US" dirty="0" smtClean="0">
                <a:effectLst/>
                <a:latin typeface="Times New Roman"/>
                <a:ea typeface="Calibri"/>
                <a:cs typeface="Times New Roman"/>
              </a:rPr>
              <a:t>mail</a:t>
            </a:r>
            <a:r>
              <a:rPr lang="ru-RU" dirty="0" smtClean="0">
                <a:effectLst/>
                <a:latin typeface="Times New Roman"/>
                <a:ea typeface="Calibri"/>
                <a:cs typeface="Times New Roman"/>
              </a:rPr>
              <a:t>: </a:t>
            </a:r>
            <a:r>
              <a:rPr lang="en-US" u="sng" dirty="0" err="1" smtClean="0">
                <a:effectLst/>
                <a:latin typeface="Times New Roman"/>
                <a:ea typeface="Calibri"/>
                <a:cs typeface="Times New Roman"/>
              </a:rPr>
              <a:t>Ivanova</a:t>
            </a:r>
            <a:r>
              <a:rPr lang="ru-RU" u="sng" dirty="0" smtClean="0">
                <a:effectLst/>
                <a:latin typeface="Times New Roman"/>
                <a:ea typeface="Calibri"/>
                <a:cs typeface="Times New Roman"/>
              </a:rPr>
              <a:t>.</a:t>
            </a:r>
            <a:r>
              <a:rPr lang="en-US" u="sng" dirty="0" smtClean="0">
                <a:effectLst/>
                <a:latin typeface="Times New Roman"/>
                <a:ea typeface="Calibri"/>
                <a:cs typeface="Times New Roman"/>
              </a:rPr>
              <a:t>T</a:t>
            </a:r>
            <a:r>
              <a:rPr lang="ru-RU" u="sng" dirty="0" smtClean="0">
                <a:effectLst/>
                <a:latin typeface="Times New Roman"/>
                <a:ea typeface="Calibri"/>
                <a:cs typeface="Times New Roman"/>
              </a:rPr>
              <a:t>@</a:t>
            </a:r>
            <a:r>
              <a:rPr lang="en-US" u="sng" dirty="0" err="1" smtClean="0">
                <a:effectLst/>
                <a:latin typeface="Times New Roman"/>
                <a:ea typeface="Calibri"/>
                <a:cs typeface="Times New Roman"/>
              </a:rPr>
              <a:t>govrb</a:t>
            </a:r>
            <a:r>
              <a:rPr lang="ru-RU" u="sng" dirty="0" smtClean="0">
                <a:effectLst/>
                <a:latin typeface="Times New Roman"/>
                <a:ea typeface="Calibri"/>
                <a:cs typeface="Times New Roman"/>
              </a:rPr>
              <a:t>.</a:t>
            </a:r>
            <a:r>
              <a:rPr lang="en-US" u="sng" dirty="0" err="1" smtClean="0">
                <a:effectLst/>
                <a:latin typeface="Times New Roman"/>
                <a:ea typeface="Calibri"/>
                <a:cs typeface="Times New Roman"/>
              </a:rPr>
              <a:t>ru</a:t>
            </a:r>
            <a:r>
              <a:rPr lang="ru-RU" dirty="0" smtClean="0">
                <a:effectLst/>
                <a:latin typeface="Times New Roman"/>
                <a:ea typeface="Calibri"/>
                <a:cs typeface="Times New Roman"/>
              </a:rPr>
              <a:t>;</a:t>
            </a:r>
            <a:endParaRPr lang="ru-RU" sz="2400" dirty="0">
              <a:ea typeface="Calibri"/>
              <a:cs typeface="Times New Roman"/>
            </a:endParaRPr>
          </a:p>
          <a:p>
            <a:endParaRPr lang="ru-RU" dirty="0"/>
          </a:p>
        </p:txBody>
      </p:sp>
      <p:sp>
        <p:nvSpPr>
          <p:cNvPr id="2" name="Заголовок 1"/>
          <p:cNvSpPr>
            <a:spLocks noGrp="1"/>
          </p:cNvSpPr>
          <p:nvPr>
            <p:ph type="title"/>
          </p:nvPr>
        </p:nvSpPr>
        <p:spPr/>
        <p:txBody>
          <a:bodyPr>
            <a:normAutofit/>
          </a:bodyPr>
          <a:lstStyle/>
          <a:p>
            <a:r>
              <a:rPr lang="ru-RU" sz="2000" dirty="0" smtClean="0">
                <a:effectLst/>
                <a:latin typeface="Times New Roman"/>
                <a:ea typeface="Calibri"/>
              </a:rPr>
              <a:t>В Комитете специальных программ Администрации Главы Республики Бурятия и Правительства Республики Бурятия сформирован отдел по профилактике коррупционных и иных правонарушений в составе:</a:t>
            </a:r>
            <a:endParaRPr lang="ru-RU" sz="2000" dirty="0"/>
          </a:p>
        </p:txBody>
      </p:sp>
    </p:spTree>
    <p:extLst>
      <p:ext uri="{BB962C8B-B14F-4D97-AF65-F5344CB8AC3E}">
        <p14:creationId xmlns:p14="http://schemas.microsoft.com/office/powerpoint/2010/main" val="841652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6"/>
            <a:ext cx="7772400" cy="1944216"/>
          </a:xfrm>
        </p:spPr>
        <p:txBody>
          <a:bodyPr>
            <a:noAutofit/>
          </a:bodyPr>
          <a:lstStyle/>
          <a:p>
            <a:pPr indent="342900" algn="just">
              <a:lnSpc>
                <a:spcPct val="115000"/>
              </a:lnSpc>
              <a:spcAft>
                <a:spcPts val="0"/>
              </a:spcAft>
            </a:pPr>
            <a:r>
              <a:rPr lang="ru-RU" sz="2800" b="1" u="sng" dirty="0">
                <a:latin typeface="Times New Roman"/>
                <a:ea typeface="Calibri"/>
                <a:cs typeface="Times New Roman"/>
              </a:rPr>
              <a:t>Возможные организационные меры по регулированию и предотвращению конфликта интересов</a:t>
            </a:r>
            <a:r>
              <a:rPr lang="ru-RU" sz="2800" dirty="0">
                <a:latin typeface="Calibri"/>
                <a:ea typeface="Calibri"/>
                <a:cs typeface="Times New Roman"/>
              </a:rPr>
              <a:t/>
            </a:r>
            <a:br>
              <a:rPr lang="ru-RU" sz="2800" dirty="0">
                <a:latin typeface="Calibri"/>
                <a:ea typeface="Calibri"/>
                <a:cs typeface="Times New Roman"/>
              </a:rPr>
            </a:br>
            <a:endParaRPr lang="ru-RU" sz="2800" dirty="0"/>
          </a:p>
        </p:txBody>
      </p:sp>
      <p:sp>
        <p:nvSpPr>
          <p:cNvPr id="3" name="Подзаголовок 2"/>
          <p:cNvSpPr>
            <a:spLocks noGrp="1"/>
          </p:cNvSpPr>
          <p:nvPr>
            <p:ph type="subTitle" idx="1"/>
          </p:nvPr>
        </p:nvSpPr>
        <p:spPr>
          <a:xfrm>
            <a:off x="683568" y="2708920"/>
            <a:ext cx="7776864" cy="2320281"/>
          </a:xfrm>
        </p:spPr>
        <p:txBody>
          <a:bodyPr>
            <a:normAutofit/>
          </a:bodyPr>
          <a:lstStyle/>
          <a:p>
            <a:pPr indent="342900" algn="just">
              <a:lnSpc>
                <a:spcPct val="115000"/>
              </a:lnSpc>
              <a:spcAft>
                <a:spcPts val="0"/>
              </a:spcAft>
            </a:pPr>
            <a:r>
              <a:rPr lang="ru-RU" dirty="0">
                <a:latin typeface="Times New Roman"/>
                <a:ea typeface="Calibri"/>
                <a:cs typeface="Times New Roman"/>
              </a:rPr>
              <a:t>С целью регулирования и предотвращения конфликта интересов в деятельности своих работников (а значит и возможных негативных последствий конфликта интересов для организации) организации рекомендуется принять положение о конфликте интересов или включить соответствующий детализированный раздел в действующий в организации кодекс поведения. </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4495108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1944216"/>
          </a:xfrm>
        </p:spPr>
        <p:txBody>
          <a:bodyPr>
            <a:noAutofit/>
          </a:bodyPr>
          <a:lstStyle/>
          <a:p>
            <a:pPr indent="342900" algn="just">
              <a:lnSpc>
                <a:spcPct val="115000"/>
              </a:lnSpc>
              <a:spcAft>
                <a:spcPts val="0"/>
              </a:spcAft>
            </a:pPr>
            <a:r>
              <a:rPr lang="ru-RU" sz="1800" b="1" dirty="0">
                <a:solidFill>
                  <a:schemeClr val="tx1"/>
                </a:solidFill>
                <a:latin typeface="Times New Roman"/>
                <a:ea typeface="Calibri"/>
                <a:cs typeface="Times New Roman"/>
              </a:rPr>
              <a:t>Положение о конфликте интересов </a:t>
            </a:r>
            <a:r>
              <a:rPr lang="ru-RU" sz="1800" dirty="0">
                <a:solidFill>
                  <a:schemeClr val="tx1"/>
                </a:solidFill>
                <a:latin typeface="Times New Roman"/>
                <a:ea typeface="Calibri"/>
                <a:cs typeface="Times New Roman"/>
              </a:rPr>
              <a:t>- это внутренний документ организации, устанавливающий порядок выявления и урегулирования конфликтов интересов, возникающих у работников организации в ходе выполнения ими трудовых обязанностей. При разработке положения о конфликте интересов рекомендуется обратить внимание на включение в него следующих аспектов:</a:t>
            </a:r>
            <a:r>
              <a:rPr lang="ru-RU" sz="1800" dirty="0">
                <a:solidFill>
                  <a:schemeClr val="tx1"/>
                </a:solidFill>
                <a:latin typeface="Calibri"/>
                <a:ea typeface="Calibri"/>
                <a:cs typeface="Times New Roman"/>
              </a:rPr>
              <a:t/>
            </a:r>
            <a:br>
              <a:rPr lang="ru-RU" sz="1800" dirty="0">
                <a:solidFill>
                  <a:schemeClr val="tx1"/>
                </a:solidFill>
                <a:latin typeface="Calibri"/>
                <a:ea typeface="Calibri"/>
                <a:cs typeface="Times New Roman"/>
              </a:rPr>
            </a:br>
            <a:endParaRPr lang="ru-RU" sz="1800" dirty="0">
              <a:solidFill>
                <a:schemeClr val="tx1"/>
              </a:solidFill>
            </a:endParaRPr>
          </a:p>
        </p:txBody>
      </p:sp>
      <p:sp>
        <p:nvSpPr>
          <p:cNvPr id="3" name="Объект 2"/>
          <p:cNvSpPr>
            <a:spLocks noGrp="1"/>
          </p:cNvSpPr>
          <p:nvPr>
            <p:ph sz="quarter" idx="13"/>
          </p:nvPr>
        </p:nvSpPr>
        <p:spPr/>
        <p:txBody>
          <a:bodyPr>
            <a:normAutofit fontScale="62500" lnSpcReduction="20000"/>
          </a:bodyPr>
          <a:lstStyle/>
          <a:p>
            <a:pPr indent="342900" algn="just">
              <a:lnSpc>
                <a:spcPct val="115000"/>
              </a:lnSpc>
              <a:spcAft>
                <a:spcPts val="0"/>
              </a:spcAft>
            </a:pPr>
            <a:r>
              <a:rPr lang="ru-RU" dirty="0">
                <a:latin typeface="Times New Roman"/>
                <a:ea typeface="Calibri"/>
                <a:cs typeface="Times New Roman"/>
              </a:rPr>
              <a:t>- цели и задачи положения о конфликте интересов;</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используемые в положении понятия и определения;</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круг лиц, попадающих под действие положения;</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основные принципы управления конфликтом интересов в организации;</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порядок раскрытия конфликта интересов работником организации и порядок его урегулирования, в том числе возможные способы разрешения возникшего конфликта интересов;</a:t>
            </a:r>
            <a:endParaRPr lang="ru-RU" sz="1800" dirty="0">
              <a:latin typeface="Calibri"/>
              <a:ea typeface="Calibri"/>
              <a:cs typeface="Times New Roman"/>
            </a:endParaRPr>
          </a:p>
          <a:p>
            <a:endParaRPr lang="ru-RU" dirty="0"/>
          </a:p>
        </p:txBody>
      </p:sp>
      <p:sp>
        <p:nvSpPr>
          <p:cNvPr id="4" name="Объект 3"/>
          <p:cNvSpPr>
            <a:spLocks noGrp="1"/>
          </p:cNvSpPr>
          <p:nvPr>
            <p:ph sz="quarter" idx="14"/>
          </p:nvPr>
        </p:nvSpPr>
        <p:spPr/>
        <p:txBody>
          <a:bodyPr>
            <a:normAutofit fontScale="70000" lnSpcReduction="20000"/>
          </a:bodyPr>
          <a:lstStyle/>
          <a:p>
            <a:pPr indent="342900" algn="just">
              <a:lnSpc>
                <a:spcPct val="115000"/>
              </a:lnSpc>
              <a:spcAft>
                <a:spcPts val="0"/>
              </a:spcAft>
            </a:pPr>
            <a:r>
              <a:rPr lang="ru-RU" dirty="0">
                <a:latin typeface="Times New Roman"/>
                <a:ea typeface="Calibri"/>
                <a:cs typeface="Times New Roman"/>
              </a:rPr>
              <a:t>- обязанности работников в связи с раскрытием и урегулированием конфликта интересов;</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определение лиц, ответственных за прием сведений о возникшем конфликте интересов и рассмотрение этих сведений;</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ответственность работников за несоблюдение положения о конфликте интересов.</a:t>
            </a:r>
            <a:endParaRPr lang="ru-RU" sz="1800" dirty="0">
              <a:latin typeface="Calibri"/>
              <a:ea typeface="Calibri"/>
              <a:cs typeface="Times New Roman"/>
            </a:endParaRPr>
          </a:p>
          <a:p>
            <a:endParaRPr lang="ru-RU" dirty="0"/>
          </a:p>
        </p:txBody>
      </p:sp>
    </p:spTree>
    <p:extLst>
      <p:ext uri="{BB962C8B-B14F-4D97-AF65-F5344CB8AC3E}">
        <p14:creationId xmlns:p14="http://schemas.microsoft.com/office/powerpoint/2010/main" val="4282102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4"/>
            <a:ext cx="7772400" cy="1872208"/>
          </a:xfrm>
        </p:spPr>
        <p:txBody>
          <a:bodyPr>
            <a:noAutofit/>
          </a:bodyPr>
          <a:lstStyle/>
          <a:p>
            <a:pPr indent="342900" algn="just">
              <a:lnSpc>
                <a:spcPct val="115000"/>
              </a:lnSpc>
              <a:spcAft>
                <a:spcPts val="0"/>
              </a:spcAft>
            </a:pPr>
            <a:r>
              <a:rPr lang="ru-RU" sz="3600" dirty="0">
                <a:latin typeface="Times New Roman"/>
                <a:ea typeface="Calibri"/>
                <a:cs typeface="Times New Roman"/>
              </a:rPr>
              <a:t>Круг лиц, попадающих под действие положения</a:t>
            </a:r>
            <a:r>
              <a:rPr lang="ru-RU" sz="3600" dirty="0">
                <a:latin typeface="Calibri"/>
                <a:ea typeface="Calibri"/>
                <a:cs typeface="Times New Roman"/>
              </a:rPr>
              <a:t/>
            </a:r>
            <a:br>
              <a:rPr lang="ru-RU" sz="3600" dirty="0">
                <a:latin typeface="Calibri"/>
                <a:ea typeface="Calibri"/>
                <a:cs typeface="Times New Roman"/>
              </a:rPr>
            </a:br>
            <a:endParaRPr lang="ru-RU" sz="3600" dirty="0"/>
          </a:p>
        </p:txBody>
      </p:sp>
      <p:sp>
        <p:nvSpPr>
          <p:cNvPr id="3" name="Подзаголовок 2"/>
          <p:cNvSpPr>
            <a:spLocks noGrp="1"/>
          </p:cNvSpPr>
          <p:nvPr>
            <p:ph type="subTitle" idx="1"/>
          </p:nvPr>
        </p:nvSpPr>
        <p:spPr>
          <a:xfrm>
            <a:off x="1371600" y="2348880"/>
            <a:ext cx="6400800" cy="3024335"/>
          </a:xfrm>
        </p:spPr>
        <p:txBody>
          <a:bodyPr>
            <a:normAutofit/>
          </a:bodyPr>
          <a:lstStyle/>
          <a:p>
            <a:pPr indent="342900" algn="just">
              <a:lnSpc>
                <a:spcPct val="115000"/>
              </a:lnSpc>
              <a:spcAft>
                <a:spcPts val="0"/>
              </a:spcAft>
            </a:pPr>
            <a:r>
              <a:rPr lang="ru-RU" dirty="0">
                <a:latin typeface="Times New Roman"/>
                <a:ea typeface="Calibri"/>
                <a:cs typeface="Times New Roman"/>
              </a:rPr>
              <a:t>Действие положения следует </a:t>
            </a:r>
            <a:r>
              <a:rPr lang="ru-RU" u="sng" dirty="0">
                <a:latin typeface="Times New Roman"/>
                <a:ea typeface="Calibri"/>
                <a:cs typeface="Times New Roman"/>
              </a:rPr>
              <a:t>распространить на всех работников организации вне зависимости от уровня занимаемой должности. </a:t>
            </a:r>
            <a:endParaRPr lang="ru-RU" u="sng" dirty="0" smtClean="0">
              <a:latin typeface="Times New Roman"/>
              <a:ea typeface="Calibri"/>
              <a:cs typeface="Times New Roman"/>
            </a:endParaRPr>
          </a:p>
          <a:p>
            <a:pPr indent="342900" algn="just">
              <a:lnSpc>
                <a:spcPct val="115000"/>
              </a:lnSpc>
              <a:spcAft>
                <a:spcPts val="0"/>
              </a:spcAft>
            </a:pPr>
            <a:r>
              <a:rPr lang="ru-RU" dirty="0" smtClean="0">
                <a:latin typeface="Times New Roman"/>
                <a:ea typeface="Calibri"/>
                <a:cs typeface="Times New Roman"/>
              </a:rPr>
              <a:t>Обязанность </a:t>
            </a:r>
            <a:r>
              <a:rPr lang="ru-RU" dirty="0">
                <a:latin typeface="Times New Roman"/>
                <a:ea typeface="Calibri"/>
                <a:cs typeface="Times New Roman"/>
              </a:rPr>
              <a:t>соблюдать положение также может быть закреплена для физических лиц, сотрудничающих с организацией на основе гражданско-правовых договоров. В этом случае соответствующие положения нужно включить в текст договоров.</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3830725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764704"/>
            <a:ext cx="7772400" cy="1780108"/>
          </a:xfrm>
        </p:spPr>
        <p:txBody>
          <a:bodyPr>
            <a:normAutofit/>
          </a:bodyPr>
          <a:lstStyle/>
          <a:p>
            <a:pPr indent="342900" algn="just">
              <a:lnSpc>
                <a:spcPct val="115000"/>
              </a:lnSpc>
              <a:spcAft>
                <a:spcPts val="0"/>
              </a:spcAft>
            </a:pPr>
            <a:r>
              <a:rPr lang="ru-RU" sz="3200" dirty="0">
                <a:latin typeface="Times New Roman"/>
                <a:ea typeface="Calibri"/>
                <a:cs typeface="Times New Roman"/>
              </a:rPr>
              <a:t>Основные принципы управления конфликтом интересов в организации</a:t>
            </a:r>
            <a:r>
              <a:rPr lang="ru-RU" sz="3200" dirty="0">
                <a:latin typeface="Calibri"/>
                <a:ea typeface="Calibri"/>
                <a:cs typeface="Times New Roman"/>
              </a:rPr>
              <a:t/>
            </a:r>
            <a:br>
              <a:rPr lang="ru-RU" sz="3200" dirty="0">
                <a:latin typeface="Calibri"/>
                <a:ea typeface="Calibri"/>
                <a:cs typeface="Times New Roman"/>
              </a:rPr>
            </a:br>
            <a:endParaRPr lang="ru-RU" sz="3200" dirty="0"/>
          </a:p>
        </p:txBody>
      </p:sp>
      <p:sp>
        <p:nvSpPr>
          <p:cNvPr id="3" name="Подзаголовок 2"/>
          <p:cNvSpPr>
            <a:spLocks noGrp="1"/>
          </p:cNvSpPr>
          <p:nvPr>
            <p:ph type="subTitle" idx="1"/>
          </p:nvPr>
        </p:nvSpPr>
        <p:spPr>
          <a:xfrm>
            <a:off x="971600" y="2132856"/>
            <a:ext cx="7200800" cy="3888432"/>
          </a:xfrm>
        </p:spPr>
        <p:txBody>
          <a:bodyPr>
            <a:normAutofit fontScale="85000" lnSpcReduction="20000"/>
          </a:bodyPr>
          <a:lstStyle/>
          <a:p>
            <a:pPr indent="342900" algn="just">
              <a:lnSpc>
                <a:spcPct val="115000"/>
              </a:lnSpc>
              <a:spcAft>
                <a:spcPts val="0"/>
              </a:spcAft>
            </a:pPr>
            <a:r>
              <a:rPr lang="ru-RU" dirty="0">
                <a:solidFill>
                  <a:schemeClr val="tx1"/>
                </a:solidFill>
                <a:latin typeface="Times New Roman"/>
                <a:ea typeface="Calibri"/>
                <a:cs typeface="Times New Roman"/>
              </a:rPr>
              <a:t>Перед организацией, желающей принять меры по предотвращению и урегулированию конфликта интересов, стоит сложная задача соблюдения баланса между интересами организации как единого целого и личной заинтересованности работников организации. </a:t>
            </a:r>
            <a:endParaRPr lang="ru-RU" dirty="0" smtClean="0">
              <a:solidFill>
                <a:schemeClr val="tx1"/>
              </a:solidFill>
              <a:latin typeface="Times New Roman"/>
              <a:ea typeface="Calibri"/>
              <a:cs typeface="Times New Roman"/>
            </a:endParaRPr>
          </a:p>
          <a:p>
            <a:pPr indent="342900" algn="just">
              <a:lnSpc>
                <a:spcPct val="115000"/>
              </a:lnSpc>
              <a:spcAft>
                <a:spcPts val="0"/>
              </a:spcAft>
            </a:pPr>
            <a:r>
              <a:rPr lang="ru-RU" dirty="0" smtClean="0">
                <a:solidFill>
                  <a:schemeClr val="tx1"/>
                </a:solidFill>
                <a:latin typeface="Times New Roman"/>
                <a:ea typeface="Calibri"/>
                <a:cs typeface="Times New Roman"/>
              </a:rPr>
              <a:t>С </a:t>
            </a:r>
            <a:r>
              <a:rPr lang="ru-RU" dirty="0">
                <a:solidFill>
                  <a:schemeClr val="tx1"/>
                </a:solidFill>
                <a:latin typeface="Times New Roman"/>
                <a:ea typeface="Calibri"/>
                <a:cs typeface="Times New Roman"/>
              </a:rPr>
              <a:t>одной стороны, работники организации имеют право в свободное от основной работы время заниматься иной трудовой, предпринимательской и политической деятельностью, вступать в имущественные отношения. </a:t>
            </a:r>
            <a:endParaRPr lang="ru-RU" dirty="0" smtClean="0">
              <a:solidFill>
                <a:schemeClr val="tx1"/>
              </a:solidFill>
              <a:latin typeface="Times New Roman"/>
              <a:ea typeface="Calibri"/>
              <a:cs typeface="Times New Roman"/>
            </a:endParaRPr>
          </a:p>
          <a:p>
            <a:pPr indent="342900" algn="just">
              <a:lnSpc>
                <a:spcPct val="115000"/>
              </a:lnSpc>
              <a:spcAft>
                <a:spcPts val="0"/>
              </a:spcAft>
            </a:pPr>
            <a:r>
              <a:rPr lang="ru-RU" dirty="0" smtClean="0">
                <a:solidFill>
                  <a:schemeClr val="tx1"/>
                </a:solidFill>
                <a:latin typeface="Times New Roman"/>
                <a:ea typeface="Calibri"/>
                <a:cs typeface="Times New Roman"/>
              </a:rPr>
              <a:t>С </a:t>
            </a:r>
            <a:r>
              <a:rPr lang="ru-RU" dirty="0">
                <a:solidFill>
                  <a:schemeClr val="tx1"/>
                </a:solidFill>
                <a:latin typeface="Times New Roman"/>
                <a:ea typeface="Calibri"/>
                <a:cs typeface="Times New Roman"/>
              </a:rPr>
              <a:t>другой стороны, такая частная деятельность работников, а также имеющиеся у работников семейные и иные личные отношения могут вступить в противоречие с интересами организации. Основной задачей деятельности организации по предотвращению и урегулированию конфликта интересов является ограничение влияния частных интересов, личной заинтересованности работников на реализуемые ими трудовые функции, принимаемые деловые решения.</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3479609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252728"/>
          </a:xfrm>
        </p:spPr>
        <p:txBody>
          <a:bodyPr>
            <a:noAutofit/>
          </a:bodyPr>
          <a:lstStyle/>
          <a:p>
            <a:pPr indent="342900" algn="just">
              <a:lnSpc>
                <a:spcPct val="115000"/>
              </a:lnSpc>
              <a:spcAft>
                <a:spcPts val="0"/>
              </a:spcAft>
            </a:pPr>
            <a:r>
              <a:rPr lang="ru-RU" sz="2400" dirty="0">
                <a:latin typeface="Times New Roman"/>
                <a:ea typeface="Calibri"/>
                <a:cs typeface="Times New Roman"/>
              </a:rPr>
              <a:t>В основу работы по управлению конфликтом интересов в организации могут быть положены следующие принципы:</a:t>
            </a:r>
            <a:r>
              <a:rPr lang="ru-RU" sz="2400" dirty="0">
                <a:latin typeface="Calibri"/>
                <a:ea typeface="Calibri"/>
                <a:cs typeface="Times New Roman"/>
              </a:rPr>
              <a:t/>
            </a:r>
            <a:br>
              <a:rPr lang="ru-RU" sz="2400" dirty="0">
                <a:latin typeface="Calibri"/>
                <a:ea typeface="Calibri"/>
                <a:cs typeface="Times New Roman"/>
              </a:rPr>
            </a:br>
            <a:endParaRPr lang="ru-RU" sz="2400" dirty="0"/>
          </a:p>
        </p:txBody>
      </p:sp>
      <p:sp>
        <p:nvSpPr>
          <p:cNvPr id="3" name="Объект 2"/>
          <p:cNvSpPr>
            <a:spLocks noGrp="1"/>
          </p:cNvSpPr>
          <p:nvPr>
            <p:ph sz="quarter" idx="13"/>
          </p:nvPr>
        </p:nvSpPr>
        <p:spPr>
          <a:xfrm>
            <a:off x="676655" y="1772816"/>
            <a:ext cx="3822192" cy="4353664"/>
          </a:xfrm>
        </p:spPr>
        <p:txBody>
          <a:bodyPr>
            <a:normAutofit fontScale="85000" lnSpcReduction="20000"/>
          </a:bodyPr>
          <a:lstStyle/>
          <a:p>
            <a:pPr indent="342900" algn="just">
              <a:lnSpc>
                <a:spcPct val="115000"/>
              </a:lnSpc>
              <a:spcAft>
                <a:spcPts val="0"/>
              </a:spcAft>
            </a:pPr>
            <a:r>
              <a:rPr lang="ru-RU" dirty="0">
                <a:latin typeface="Times New Roman"/>
                <a:ea typeface="Calibri"/>
                <a:cs typeface="Times New Roman"/>
              </a:rPr>
              <a:t>- обязательность раскрытия сведений о реальном или потенциальном конфликте интересов;</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индивидуальное рассмотрение и оценка </a:t>
            </a:r>
            <a:r>
              <a:rPr lang="ru-RU" dirty="0" err="1">
                <a:latin typeface="Times New Roman"/>
                <a:ea typeface="Calibri"/>
                <a:cs typeface="Times New Roman"/>
              </a:rPr>
              <a:t>репутационных</a:t>
            </a:r>
            <a:r>
              <a:rPr lang="ru-RU" dirty="0">
                <a:latin typeface="Times New Roman"/>
                <a:ea typeface="Calibri"/>
                <a:cs typeface="Times New Roman"/>
              </a:rPr>
              <a:t> рисков для организации при выявлении каждого конфликта интересов и его урегулирование;</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конфиденциальность процесса раскрытия сведений о конфликте интересов и процесса его урегулирования;</a:t>
            </a:r>
            <a:endParaRPr lang="ru-RU" sz="1800" dirty="0">
              <a:latin typeface="Calibri"/>
              <a:ea typeface="Calibri"/>
              <a:cs typeface="Times New Roman"/>
            </a:endParaRPr>
          </a:p>
          <a:p>
            <a:endParaRPr lang="ru-RU" dirty="0"/>
          </a:p>
        </p:txBody>
      </p:sp>
      <p:sp>
        <p:nvSpPr>
          <p:cNvPr id="4" name="Объект 3"/>
          <p:cNvSpPr>
            <a:spLocks noGrp="1"/>
          </p:cNvSpPr>
          <p:nvPr>
            <p:ph sz="quarter" idx="14"/>
          </p:nvPr>
        </p:nvSpPr>
        <p:spPr>
          <a:xfrm>
            <a:off x="4645152" y="1916832"/>
            <a:ext cx="3822192" cy="4209648"/>
          </a:xfrm>
        </p:spPr>
        <p:txBody>
          <a:bodyPr>
            <a:normAutofit fontScale="85000" lnSpcReduction="10000"/>
          </a:bodyPr>
          <a:lstStyle/>
          <a:p>
            <a:pPr indent="342900" algn="just">
              <a:lnSpc>
                <a:spcPct val="115000"/>
              </a:lnSpc>
              <a:spcAft>
                <a:spcPts val="0"/>
              </a:spcAft>
            </a:pPr>
            <a:r>
              <a:rPr lang="ru-RU" dirty="0">
                <a:latin typeface="Times New Roman"/>
                <a:ea typeface="Calibri"/>
                <a:cs typeface="Times New Roman"/>
              </a:rPr>
              <a:t>- соблюдение баланса интересов организации и работника при урегулировании конфликта интересов;</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защита работника от преследования в связи с сообщением о конфликте интересов, который был своевременно раскрыт работником и урегулирован (предотвращен) организацией.</a:t>
            </a:r>
            <a:endParaRPr lang="ru-RU" sz="1800" dirty="0">
              <a:latin typeface="Calibri"/>
              <a:ea typeface="Calibri"/>
              <a:cs typeface="Times New Roman"/>
            </a:endParaRPr>
          </a:p>
          <a:p>
            <a:endParaRPr lang="ru-RU" dirty="0"/>
          </a:p>
        </p:txBody>
      </p:sp>
    </p:spTree>
    <p:extLst>
      <p:ext uri="{BB962C8B-B14F-4D97-AF65-F5344CB8AC3E}">
        <p14:creationId xmlns:p14="http://schemas.microsoft.com/office/powerpoint/2010/main" val="7583152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342900" algn="just">
              <a:lnSpc>
                <a:spcPct val="115000"/>
              </a:lnSpc>
              <a:spcAft>
                <a:spcPts val="0"/>
              </a:spcAft>
            </a:pPr>
            <a:r>
              <a:rPr lang="ru-RU" sz="2400" dirty="0">
                <a:latin typeface="Times New Roman"/>
                <a:ea typeface="Calibri"/>
                <a:cs typeface="Times New Roman"/>
              </a:rPr>
              <a:t>В положении о конфликте интересов целесообразно закрепить обязанности работников в связи с раскрытием и урегулированием конфликта интересов, например, следующие:</a:t>
            </a:r>
            <a:r>
              <a:rPr lang="ru-RU" sz="2400" dirty="0">
                <a:latin typeface="Calibri"/>
                <a:ea typeface="Calibri"/>
                <a:cs typeface="Times New Roman"/>
              </a:rPr>
              <a:t/>
            </a:r>
            <a:br>
              <a:rPr lang="ru-RU" sz="2400" dirty="0">
                <a:latin typeface="Calibri"/>
                <a:ea typeface="Calibri"/>
                <a:cs typeface="Times New Roman"/>
              </a:rPr>
            </a:br>
            <a:endParaRPr lang="ru-RU" sz="2400" dirty="0"/>
          </a:p>
        </p:txBody>
      </p:sp>
      <p:sp>
        <p:nvSpPr>
          <p:cNvPr id="3" name="Подзаголовок 2"/>
          <p:cNvSpPr>
            <a:spLocks noGrp="1"/>
          </p:cNvSpPr>
          <p:nvPr>
            <p:ph type="subTitle" idx="1"/>
          </p:nvPr>
        </p:nvSpPr>
        <p:spPr>
          <a:xfrm>
            <a:off x="827584" y="3068960"/>
            <a:ext cx="7560840" cy="2664296"/>
          </a:xfrm>
        </p:spPr>
        <p:txBody>
          <a:bodyPr>
            <a:normAutofit fontScale="85000" lnSpcReduction="10000"/>
          </a:bodyPr>
          <a:lstStyle/>
          <a:p>
            <a:pPr indent="342900" algn="just">
              <a:lnSpc>
                <a:spcPct val="115000"/>
              </a:lnSpc>
              <a:spcAft>
                <a:spcPts val="0"/>
              </a:spcAft>
            </a:pPr>
            <a:r>
              <a:rPr lang="ru-RU" dirty="0">
                <a:solidFill>
                  <a:schemeClr val="tx1"/>
                </a:solidFill>
                <a:latin typeface="Times New Roman"/>
                <a:ea typeface="Calibri"/>
                <a:cs typeface="Times New Roman"/>
              </a:rPr>
              <a:t>- при принятии решений по деловым вопросам и выполнении своих трудовых обязанностей руководствоваться интересами организации - без учета своих личных интересов, интересов своих родственников и друзей;</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избегать (по возможности) ситуаций и обстоятельств, которые могут привести к конфликту интересов;</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раскрывать возникший (реальный) или потенциальный конфликт интересов;</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содействовать урегулированию возникшего конфликта интересов.</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31711316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342900" algn="l">
              <a:lnSpc>
                <a:spcPct val="115000"/>
              </a:lnSpc>
              <a:spcAft>
                <a:spcPts val="0"/>
              </a:spcAft>
            </a:pPr>
            <a:r>
              <a:rPr lang="ru-RU" sz="2000" dirty="0">
                <a:latin typeface="Times New Roman"/>
                <a:ea typeface="Calibri"/>
                <a:cs typeface="Times New Roman"/>
              </a:rPr>
              <a:t>Организации следует установить процедуру раскрытия конфликта интересов, утвердить ее локальным нормативным актом и довести до сведения всех работников организации. В организации возможно установление различных видов раскрытия конфликта интересов, в том числе:</a:t>
            </a:r>
            <a:r>
              <a:rPr lang="ru-RU" sz="2000" dirty="0">
                <a:latin typeface="Calibri"/>
                <a:ea typeface="Calibri"/>
                <a:cs typeface="Times New Roman"/>
              </a:rPr>
              <a:t/>
            </a:r>
            <a:br>
              <a:rPr lang="ru-RU" sz="2000" dirty="0">
                <a:latin typeface="Calibri"/>
                <a:ea typeface="Calibri"/>
                <a:cs typeface="Times New Roman"/>
              </a:rPr>
            </a:br>
            <a:endParaRPr lang="ru-RU" sz="2000" dirty="0"/>
          </a:p>
        </p:txBody>
      </p:sp>
      <p:sp>
        <p:nvSpPr>
          <p:cNvPr id="3" name="Подзаголовок 2"/>
          <p:cNvSpPr>
            <a:spLocks noGrp="1"/>
          </p:cNvSpPr>
          <p:nvPr>
            <p:ph type="subTitle" idx="1"/>
          </p:nvPr>
        </p:nvSpPr>
        <p:spPr>
          <a:xfrm>
            <a:off x="755576" y="3140968"/>
            <a:ext cx="7704856" cy="2664296"/>
          </a:xfrm>
        </p:spPr>
        <p:txBody>
          <a:bodyPr>
            <a:normAutofit fontScale="92500" lnSpcReduction="20000"/>
          </a:bodyPr>
          <a:lstStyle/>
          <a:p>
            <a:pPr indent="342900" algn="just">
              <a:lnSpc>
                <a:spcPct val="115000"/>
              </a:lnSpc>
              <a:spcAft>
                <a:spcPts val="0"/>
              </a:spcAft>
            </a:pPr>
            <a:r>
              <a:rPr lang="ru-RU" dirty="0">
                <a:solidFill>
                  <a:schemeClr val="tx1"/>
                </a:solidFill>
                <a:latin typeface="Times New Roman"/>
                <a:ea typeface="Calibri"/>
                <a:cs typeface="Times New Roman"/>
              </a:rPr>
              <a:t>- раскрытие сведений о конфликте интересов при приеме на работу;</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раскрытие сведений о конфликте интересов при назначении на новую должность;</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разовое раскрытие сведений по мере возникновения ситуаций конфликта интересов;</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 раскрытие сведений о конфликте интересов в ходе проведения ежегодных аттестаций на соблюдение этических норм, принятых в организации (</a:t>
            </a:r>
            <a:r>
              <a:rPr lang="ru-RU" b="1" dirty="0">
                <a:solidFill>
                  <a:schemeClr val="tx1"/>
                </a:solidFill>
                <a:latin typeface="Times New Roman"/>
                <a:ea typeface="Calibri"/>
                <a:cs typeface="Times New Roman"/>
              </a:rPr>
              <a:t>заполнение декларации о конфликте интересов</a:t>
            </a:r>
            <a:r>
              <a:rPr lang="ru-RU" dirty="0">
                <a:solidFill>
                  <a:schemeClr val="tx1"/>
                </a:solidFill>
                <a:latin typeface="Times New Roman"/>
                <a:ea typeface="Calibri"/>
                <a:cs typeface="Times New Roman"/>
              </a:rPr>
              <a:t>).</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2527362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1196752"/>
            <a:ext cx="6800800" cy="3960440"/>
          </a:xfrm>
        </p:spPr>
        <p:txBody>
          <a:bodyPr>
            <a:normAutofit fontScale="92500" lnSpcReduction="20000"/>
          </a:bodyPr>
          <a:lstStyle/>
          <a:p>
            <a:pPr indent="342900" algn="just">
              <a:lnSpc>
                <a:spcPct val="115000"/>
              </a:lnSpc>
              <a:spcAft>
                <a:spcPts val="0"/>
              </a:spcAft>
            </a:pPr>
            <a:r>
              <a:rPr lang="ru-RU" dirty="0">
                <a:latin typeface="Times New Roman"/>
                <a:ea typeface="Calibri"/>
                <a:cs typeface="Times New Roman"/>
              </a:rPr>
              <a:t>Круг лиц, на которых должно распространяться требование заполнения декларации конфликта интересов, следует определять собственнику или руководителю организации.</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Организация должна взять на себя обязательство конфиденциального рассмотрения представленных сведений и урегулирования конфликта интересов.</a:t>
            </a:r>
            <a:endParaRPr lang="ru-RU" sz="1600" dirty="0">
              <a:latin typeface="Calibri"/>
              <a:ea typeface="Calibri"/>
              <a:cs typeface="Times New Roman"/>
            </a:endParaRPr>
          </a:p>
          <a:p>
            <a:pPr algn="just"/>
            <a:r>
              <a:rPr lang="ru-RU" dirty="0" smtClean="0">
                <a:latin typeface="Times New Roman"/>
                <a:ea typeface="Calibri"/>
              </a:rPr>
              <a:t>	Поступившая </a:t>
            </a:r>
            <a:r>
              <a:rPr lang="ru-RU" dirty="0">
                <a:latin typeface="Times New Roman"/>
                <a:ea typeface="Calibri"/>
              </a:rPr>
              <a:t>информация должна быть тщательно проверена уполномоченным на это должностным лицом с целью оценки серьезности возникающих для организации рисков и выбора наиболее подходящей формы урегулирования конфликта интересов. Следует иметь в виду, что в итоге этой работы организация может прийти к выводу, что ситуация, сведения о которой были представлены работником, не является конфликтом интересов и, как следствие, не нуждается в специальных способах урегулирования.</a:t>
            </a:r>
            <a:endParaRPr lang="ru-RU" dirty="0"/>
          </a:p>
        </p:txBody>
      </p:sp>
    </p:spTree>
    <p:extLst>
      <p:ext uri="{BB962C8B-B14F-4D97-AF65-F5344CB8AC3E}">
        <p14:creationId xmlns:p14="http://schemas.microsoft.com/office/powerpoint/2010/main" val="38130051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indent="342900" algn="just">
              <a:lnSpc>
                <a:spcPct val="115000"/>
              </a:lnSpc>
              <a:spcAft>
                <a:spcPts val="0"/>
              </a:spcAft>
            </a:pPr>
            <a:r>
              <a:rPr lang="ru-RU" sz="2000" dirty="0">
                <a:latin typeface="Times New Roman"/>
                <a:ea typeface="Calibri"/>
                <a:cs typeface="Times New Roman"/>
              </a:rPr>
              <a:t>Организация также может прийти к выводу, что конфликт интересов имеет место, и использовать различные способы его разрешения, например:</a:t>
            </a:r>
            <a:r>
              <a:rPr lang="ru-RU" sz="2000" dirty="0">
                <a:latin typeface="Calibri"/>
                <a:ea typeface="Calibri"/>
                <a:cs typeface="Times New Roman"/>
              </a:rPr>
              <a:t/>
            </a:r>
            <a:br>
              <a:rPr lang="ru-RU" sz="2000" dirty="0">
                <a:latin typeface="Calibri"/>
                <a:ea typeface="Calibri"/>
                <a:cs typeface="Times New Roman"/>
              </a:rPr>
            </a:br>
            <a:endParaRPr lang="ru-RU" sz="2000" dirty="0"/>
          </a:p>
        </p:txBody>
      </p:sp>
      <p:sp>
        <p:nvSpPr>
          <p:cNvPr id="3" name="Объект 2"/>
          <p:cNvSpPr>
            <a:spLocks noGrp="1"/>
          </p:cNvSpPr>
          <p:nvPr>
            <p:ph sz="quarter" idx="13"/>
          </p:nvPr>
        </p:nvSpPr>
        <p:spPr>
          <a:xfrm>
            <a:off x="676655" y="2132856"/>
            <a:ext cx="3822192" cy="4104456"/>
          </a:xfrm>
        </p:spPr>
        <p:txBody>
          <a:bodyPr>
            <a:normAutofit fontScale="55000" lnSpcReduction="20000"/>
          </a:bodyPr>
          <a:lstStyle/>
          <a:p>
            <a:pPr indent="342900" algn="just">
              <a:lnSpc>
                <a:spcPct val="115000"/>
              </a:lnSpc>
              <a:spcAft>
                <a:spcPts val="0"/>
              </a:spcAft>
            </a:pPr>
            <a:r>
              <a:rPr lang="ru-RU" dirty="0">
                <a:latin typeface="Times New Roman"/>
                <a:ea typeface="Calibri"/>
                <a:cs typeface="Times New Roman"/>
              </a:rPr>
              <a:t>- ограничение доступа работника к конкретной информации, которая может затрагивать личные интересы работника;</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добровольный отказ работника организации или его отстранение (постоянное или временное) от участия в обсуждении и процессе принятия решений по вопросам, которые находятся или могут оказаться под влиянием конфликта интересов;</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пересмотр и изменение функциональных обязанностей работника;</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временное отстранение работника от должности, если его личные интересы входят в противоречие с функциональными обязанностями;</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перевод работника на должность, предусматривающую выполнение функциональных обязанностей, не связанных с конфликтом интересов;</a:t>
            </a:r>
            <a:endParaRPr lang="ru-RU" sz="1800" dirty="0">
              <a:latin typeface="Calibri"/>
              <a:ea typeface="Calibri"/>
              <a:cs typeface="Times New Roman"/>
            </a:endParaRPr>
          </a:p>
          <a:p>
            <a:endParaRPr lang="ru-RU" dirty="0"/>
          </a:p>
        </p:txBody>
      </p:sp>
      <p:sp>
        <p:nvSpPr>
          <p:cNvPr id="4" name="Объект 3"/>
          <p:cNvSpPr>
            <a:spLocks noGrp="1"/>
          </p:cNvSpPr>
          <p:nvPr>
            <p:ph sz="quarter" idx="14"/>
          </p:nvPr>
        </p:nvSpPr>
        <p:spPr>
          <a:xfrm>
            <a:off x="4645152" y="2132856"/>
            <a:ext cx="3822192" cy="3993624"/>
          </a:xfrm>
        </p:spPr>
        <p:txBody>
          <a:bodyPr>
            <a:normAutofit fontScale="62500" lnSpcReduction="20000"/>
          </a:bodyPr>
          <a:lstStyle/>
          <a:p>
            <a:pPr indent="342900" algn="just">
              <a:lnSpc>
                <a:spcPct val="115000"/>
              </a:lnSpc>
              <a:spcAft>
                <a:spcPts val="0"/>
              </a:spcAft>
            </a:pPr>
            <a:r>
              <a:rPr lang="ru-RU" dirty="0">
                <a:latin typeface="Times New Roman"/>
                <a:ea typeface="Calibri"/>
                <a:cs typeface="Times New Roman"/>
              </a:rPr>
              <a:t>- передача работником принадлежащего ему имущества, являющегося основой возникновения конфликта интересов, в доверительное управление;</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отказ работника от своего личного интереса, порождающего конфликт с интересами организации;</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увольнение работника из организации по инициативе работника;</a:t>
            </a:r>
            <a:endParaRPr lang="ru-RU" sz="18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 увольнение работника по инициативе работодателя за совершение дисциплинарного проступка, то есть за неисполнение или ненадлежащее исполнение работником по его вине возложенных на него трудовых обязанностей и т.д.</a:t>
            </a:r>
            <a:endParaRPr lang="ru-RU" sz="1800" dirty="0">
              <a:effectLst/>
              <a:latin typeface="Calibri"/>
              <a:ea typeface="Calibri"/>
              <a:cs typeface="Times New Roman"/>
            </a:endParaRPr>
          </a:p>
        </p:txBody>
      </p:sp>
    </p:spTree>
    <p:extLst>
      <p:ext uri="{BB962C8B-B14F-4D97-AF65-F5344CB8AC3E}">
        <p14:creationId xmlns:p14="http://schemas.microsoft.com/office/powerpoint/2010/main" val="29325010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908720"/>
            <a:ext cx="6840760" cy="4120481"/>
          </a:xfrm>
        </p:spPr>
        <p:txBody>
          <a:bodyPr>
            <a:normAutofit fontScale="85000" lnSpcReduction="10000"/>
          </a:bodyPr>
          <a:lstStyle/>
          <a:p>
            <a:pPr indent="342900" algn="just">
              <a:lnSpc>
                <a:spcPct val="115000"/>
              </a:lnSpc>
              <a:spcAft>
                <a:spcPts val="0"/>
              </a:spcAft>
            </a:pPr>
            <a:r>
              <a:rPr lang="ru-RU" dirty="0">
                <a:latin typeface="Times New Roman"/>
                <a:ea typeface="Calibri"/>
                <a:cs typeface="Times New Roman"/>
              </a:rPr>
              <a:t>Приведенный перечень способов разрешения конфликта интересов не является исчерпывающим. В каждом конкретном случае по договоренности организации и работника, раскрывшего сведения о конфликте интересов, могут быть найдены иные формы его урегулирования.</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При разрешении имеющегося конфликта интересов следует выбрать наиболее "мягкую" меру урегулирования из возможных с учетом существующих обстоятельств. Более жесткие меры следует использовать только в случае, когда это вызвано реальной необходимостью или в случае, если более "мягкие" меры оказались недостаточно эффективными. При принятии решения о выборе конкретного метода разрешения конфликта интересов важно учитывать значимость личного интереса работника и вероятность того, что этот личный интерес будет реализован в ущерб интересам организации.</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2180724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algn="just">
              <a:lnSpc>
                <a:spcPct val="115000"/>
              </a:lnSpc>
              <a:spcAft>
                <a:spcPts val="0"/>
              </a:spcAft>
            </a:pPr>
            <a:r>
              <a:rPr lang="ru-RU" dirty="0" smtClean="0">
                <a:effectLst/>
                <a:latin typeface="Times New Roman"/>
                <a:ea typeface="Calibri"/>
                <a:cs typeface="Times New Roman"/>
              </a:rPr>
              <a:t>- склонения государственных гражданских служащих, руководителей и заместителей руководителей государственных организаций к совершению коррупционных правонарушений;</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 совершения ими коррупционных правонарушений;</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 непредставления государственными гражданскими служащими, руководителями государственных организаций сведений либо представления недостоверных или неполных сведений о доходах, об имуществе и обязательствах имущественного характера;</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 несоблюдения запретов, ограничений и требований, установленных в целях противодействия коррупции;</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 поступления уведомлений о возникновении личной заинтересованности при исполнении должностных обязанностей, которая приводит или может привести к конфликту интересов;</a:t>
            </a:r>
            <a:endParaRPr lang="ru-RU" sz="2400" dirty="0">
              <a:ea typeface="Calibri"/>
              <a:cs typeface="Times New Roman"/>
            </a:endParaRPr>
          </a:p>
          <a:p>
            <a:pPr algn="just">
              <a:lnSpc>
                <a:spcPct val="115000"/>
              </a:lnSpc>
              <a:spcAft>
                <a:spcPts val="0"/>
              </a:spcAft>
            </a:pPr>
            <a:r>
              <a:rPr lang="ru-RU" dirty="0" smtClean="0">
                <a:effectLst/>
                <a:latin typeface="Times New Roman"/>
                <a:ea typeface="Calibri"/>
                <a:cs typeface="Times New Roman"/>
              </a:rPr>
              <a:t>- наличия возбужденных уголовных дел в отношении государственных служащих, руководителей и заместителей руководителей государственных организаций.</a:t>
            </a:r>
            <a:endParaRPr lang="ru-RU" dirty="0"/>
          </a:p>
        </p:txBody>
      </p:sp>
      <p:sp>
        <p:nvSpPr>
          <p:cNvPr id="2" name="Заголовок 1"/>
          <p:cNvSpPr>
            <a:spLocks noGrp="1"/>
          </p:cNvSpPr>
          <p:nvPr>
            <p:ph type="title"/>
          </p:nvPr>
        </p:nvSpPr>
        <p:spPr/>
        <p:txBody>
          <a:bodyPr>
            <a:normAutofit fontScale="90000"/>
          </a:bodyPr>
          <a:lstStyle/>
          <a:p>
            <a:r>
              <a:rPr lang="ru-RU" dirty="0" smtClean="0">
                <a:effectLst/>
                <a:latin typeface="Times New Roman"/>
                <a:ea typeface="Calibri"/>
              </a:rPr>
              <a:t>Указанными должностным лицам сообщать информацию о фактах:</a:t>
            </a:r>
            <a:endParaRPr lang="ru-RU" dirty="0"/>
          </a:p>
        </p:txBody>
      </p:sp>
    </p:spTree>
    <p:extLst>
      <p:ext uri="{BB962C8B-B14F-4D97-AF65-F5344CB8AC3E}">
        <p14:creationId xmlns:p14="http://schemas.microsoft.com/office/powerpoint/2010/main" val="1131671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2"/>
            <a:ext cx="7772400" cy="1780108"/>
          </a:xfrm>
        </p:spPr>
        <p:txBody>
          <a:bodyPr>
            <a:noAutofit/>
          </a:bodyPr>
          <a:lstStyle/>
          <a:p>
            <a:pPr indent="342900" algn="just">
              <a:lnSpc>
                <a:spcPct val="115000"/>
              </a:lnSpc>
              <a:spcAft>
                <a:spcPts val="0"/>
              </a:spcAft>
            </a:pPr>
            <a:r>
              <a:rPr lang="ru-RU" sz="2800" dirty="0">
                <a:latin typeface="Times New Roman"/>
                <a:ea typeface="Calibri"/>
                <a:cs typeface="Times New Roman"/>
              </a:rPr>
              <a:t>Определение лиц, ответственных за прием сведений о возникшем конфликте интересов и рассмотрение этих сведений</a:t>
            </a:r>
            <a:r>
              <a:rPr lang="ru-RU" sz="2800" dirty="0">
                <a:latin typeface="Calibri"/>
                <a:ea typeface="Calibri"/>
                <a:cs typeface="Times New Roman"/>
              </a:rPr>
              <a:t/>
            </a:r>
            <a:br>
              <a:rPr lang="ru-RU" sz="2800" dirty="0">
                <a:latin typeface="Calibri"/>
                <a:ea typeface="Calibri"/>
                <a:cs typeface="Times New Roman"/>
              </a:rPr>
            </a:br>
            <a:endParaRPr lang="ru-RU" sz="2800" dirty="0"/>
          </a:p>
        </p:txBody>
      </p:sp>
      <p:sp>
        <p:nvSpPr>
          <p:cNvPr id="3" name="Подзаголовок 2"/>
          <p:cNvSpPr>
            <a:spLocks noGrp="1"/>
          </p:cNvSpPr>
          <p:nvPr>
            <p:ph type="subTitle" idx="1"/>
          </p:nvPr>
        </p:nvSpPr>
        <p:spPr>
          <a:xfrm>
            <a:off x="1043608" y="2564904"/>
            <a:ext cx="7128792" cy="3096344"/>
          </a:xfrm>
        </p:spPr>
        <p:txBody>
          <a:bodyPr>
            <a:normAutofit fontScale="77500" lnSpcReduction="20000"/>
          </a:bodyPr>
          <a:lstStyle/>
          <a:p>
            <a:pPr indent="342900" algn="just">
              <a:lnSpc>
                <a:spcPct val="120000"/>
              </a:lnSpc>
              <a:spcBef>
                <a:spcPts val="0"/>
              </a:spcBef>
              <a:spcAft>
                <a:spcPts val="0"/>
              </a:spcAft>
            </a:pPr>
            <a:r>
              <a:rPr lang="ru-RU" dirty="0">
                <a:solidFill>
                  <a:schemeClr val="tx1"/>
                </a:solidFill>
                <a:latin typeface="Times New Roman"/>
                <a:ea typeface="Calibri"/>
                <a:cs typeface="Times New Roman"/>
              </a:rPr>
              <a:t>Определение должностных лиц, ответственных за прием сведений о возникающих (имеющихся) конфликтах интересов, является существенным элементом в реализации антикоррупционной политики. Таким лицом может </a:t>
            </a:r>
            <a:r>
              <a:rPr lang="ru-RU" dirty="0" smtClean="0">
                <a:solidFill>
                  <a:schemeClr val="tx1"/>
                </a:solidFill>
                <a:latin typeface="Times New Roman"/>
                <a:ea typeface="Calibri"/>
                <a:cs typeface="Times New Roman"/>
              </a:rPr>
              <a:t>быть:</a:t>
            </a:r>
          </a:p>
          <a:p>
            <a:pPr indent="342900" algn="just">
              <a:lnSpc>
                <a:spcPct val="120000"/>
              </a:lnSpc>
              <a:spcBef>
                <a:spcPts val="0"/>
              </a:spcBef>
              <a:spcAft>
                <a:spcPts val="0"/>
              </a:spcAft>
            </a:pPr>
            <a:r>
              <a:rPr lang="ru-RU" dirty="0" smtClean="0">
                <a:solidFill>
                  <a:schemeClr val="tx1"/>
                </a:solidFill>
                <a:latin typeface="Times New Roman"/>
                <a:ea typeface="Calibri"/>
                <a:cs typeface="Times New Roman"/>
              </a:rPr>
              <a:t> </a:t>
            </a:r>
            <a:r>
              <a:rPr lang="ru-RU" dirty="0">
                <a:solidFill>
                  <a:schemeClr val="tx1"/>
                </a:solidFill>
                <a:latin typeface="Times New Roman"/>
                <a:ea typeface="Calibri"/>
                <a:cs typeface="Times New Roman"/>
              </a:rPr>
              <a:t>непосредственный начальник работника, </a:t>
            </a:r>
            <a:endParaRPr lang="ru-RU" dirty="0" smtClean="0">
              <a:solidFill>
                <a:schemeClr val="tx1"/>
              </a:solidFill>
              <a:latin typeface="Times New Roman"/>
              <a:ea typeface="Calibri"/>
              <a:cs typeface="Times New Roman"/>
            </a:endParaRPr>
          </a:p>
          <a:p>
            <a:pPr indent="342900" algn="just">
              <a:lnSpc>
                <a:spcPct val="120000"/>
              </a:lnSpc>
              <a:spcBef>
                <a:spcPts val="0"/>
              </a:spcBef>
              <a:spcAft>
                <a:spcPts val="0"/>
              </a:spcAft>
            </a:pPr>
            <a:r>
              <a:rPr lang="ru-RU" dirty="0" smtClean="0">
                <a:solidFill>
                  <a:schemeClr val="tx1"/>
                </a:solidFill>
                <a:latin typeface="Times New Roman"/>
                <a:ea typeface="Calibri"/>
                <a:cs typeface="Times New Roman"/>
              </a:rPr>
              <a:t>сотрудник </a:t>
            </a:r>
            <a:r>
              <a:rPr lang="ru-RU" dirty="0">
                <a:solidFill>
                  <a:schemeClr val="tx1"/>
                </a:solidFill>
                <a:latin typeface="Times New Roman"/>
                <a:ea typeface="Calibri"/>
                <a:cs typeface="Times New Roman"/>
              </a:rPr>
              <a:t>кадровой службы, </a:t>
            </a:r>
            <a:endParaRPr lang="ru-RU" dirty="0" smtClean="0">
              <a:solidFill>
                <a:schemeClr val="tx1"/>
              </a:solidFill>
              <a:latin typeface="Times New Roman"/>
              <a:ea typeface="Calibri"/>
              <a:cs typeface="Times New Roman"/>
            </a:endParaRPr>
          </a:p>
          <a:p>
            <a:pPr indent="342900" algn="just">
              <a:lnSpc>
                <a:spcPct val="120000"/>
              </a:lnSpc>
              <a:spcBef>
                <a:spcPts val="0"/>
              </a:spcBef>
              <a:spcAft>
                <a:spcPts val="0"/>
              </a:spcAft>
            </a:pPr>
            <a:r>
              <a:rPr lang="ru-RU" dirty="0" smtClean="0">
                <a:solidFill>
                  <a:schemeClr val="tx1"/>
                </a:solidFill>
                <a:latin typeface="Times New Roman"/>
                <a:ea typeface="Calibri"/>
                <a:cs typeface="Times New Roman"/>
              </a:rPr>
              <a:t>лицо</a:t>
            </a:r>
            <a:r>
              <a:rPr lang="ru-RU" dirty="0">
                <a:solidFill>
                  <a:schemeClr val="tx1"/>
                </a:solidFill>
                <a:latin typeface="Times New Roman"/>
                <a:ea typeface="Calibri"/>
                <a:cs typeface="Times New Roman"/>
              </a:rPr>
              <a:t>, ответственное за противодействие коррупции, </a:t>
            </a:r>
            <a:endParaRPr lang="ru-RU" dirty="0" smtClean="0">
              <a:solidFill>
                <a:schemeClr val="tx1"/>
              </a:solidFill>
              <a:latin typeface="Times New Roman"/>
              <a:ea typeface="Calibri"/>
              <a:cs typeface="Times New Roman"/>
            </a:endParaRPr>
          </a:p>
          <a:p>
            <a:pPr indent="342900" algn="just">
              <a:lnSpc>
                <a:spcPct val="120000"/>
              </a:lnSpc>
              <a:spcBef>
                <a:spcPts val="0"/>
              </a:spcBef>
              <a:spcAft>
                <a:spcPts val="0"/>
              </a:spcAft>
            </a:pPr>
            <a:r>
              <a:rPr lang="ru-RU" dirty="0" smtClean="0">
                <a:solidFill>
                  <a:schemeClr val="tx1"/>
                </a:solidFill>
                <a:latin typeface="Times New Roman"/>
                <a:ea typeface="Calibri"/>
                <a:cs typeface="Times New Roman"/>
              </a:rPr>
              <a:t>иные </a:t>
            </a:r>
            <a:r>
              <a:rPr lang="ru-RU" dirty="0">
                <a:solidFill>
                  <a:schemeClr val="tx1"/>
                </a:solidFill>
                <a:latin typeface="Times New Roman"/>
                <a:ea typeface="Calibri"/>
                <a:cs typeface="Times New Roman"/>
              </a:rPr>
              <a:t>лица. </a:t>
            </a:r>
            <a:endParaRPr lang="ru-RU" dirty="0" smtClean="0">
              <a:solidFill>
                <a:schemeClr val="tx1"/>
              </a:solidFill>
              <a:latin typeface="Times New Roman"/>
              <a:ea typeface="Calibri"/>
              <a:cs typeface="Times New Roman"/>
            </a:endParaRPr>
          </a:p>
          <a:p>
            <a:pPr indent="342900" algn="just">
              <a:lnSpc>
                <a:spcPct val="120000"/>
              </a:lnSpc>
              <a:spcBef>
                <a:spcPts val="0"/>
              </a:spcBef>
              <a:spcAft>
                <a:spcPts val="0"/>
              </a:spcAft>
            </a:pPr>
            <a:r>
              <a:rPr lang="ru-RU" dirty="0" smtClean="0">
                <a:solidFill>
                  <a:schemeClr val="tx1"/>
                </a:solidFill>
                <a:latin typeface="Times New Roman"/>
                <a:ea typeface="Calibri"/>
                <a:cs typeface="Times New Roman"/>
              </a:rPr>
              <a:t>Рассмотрение </a:t>
            </a:r>
            <a:r>
              <a:rPr lang="ru-RU" dirty="0">
                <a:solidFill>
                  <a:schemeClr val="tx1"/>
                </a:solidFill>
                <a:latin typeface="Times New Roman"/>
                <a:ea typeface="Calibri"/>
                <a:cs typeface="Times New Roman"/>
              </a:rPr>
              <a:t>полученной информации целесообразно проводить коллегиально: в обсуждении могут принять участие упомянутые выше лица, представитель юридического подразделения, руководитель более высокого звена и т.д.</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3608962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80728"/>
            <a:ext cx="7772400" cy="1780108"/>
          </a:xfrm>
        </p:spPr>
        <p:txBody>
          <a:bodyPr>
            <a:noAutofit/>
          </a:bodyPr>
          <a:lstStyle/>
          <a:p>
            <a:pPr indent="342900" algn="just">
              <a:lnSpc>
                <a:spcPct val="115000"/>
              </a:lnSpc>
              <a:spcAft>
                <a:spcPts val="0"/>
              </a:spcAft>
            </a:pPr>
            <a:r>
              <a:rPr lang="ru-RU" sz="2800" dirty="0">
                <a:latin typeface="Times New Roman"/>
                <a:ea typeface="Calibri"/>
                <a:cs typeface="Times New Roman"/>
              </a:rPr>
              <a:t>Взаимодействие с государственными органами, осуществляющими контрольно-надзорные функции</a:t>
            </a:r>
            <a:r>
              <a:rPr lang="ru-RU" sz="2800" dirty="0">
                <a:latin typeface="Calibri"/>
                <a:ea typeface="Calibri"/>
                <a:cs typeface="Times New Roman"/>
              </a:rPr>
              <a:t/>
            </a:r>
            <a:br>
              <a:rPr lang="ru-RU" sz="2800" dirty="0">
                <a:latin typeface="Calibri"/>
                <a:ea typeface="Calibri"/>
                <a:cs typeface="Times New Roman"/>
              </a:rPr>
            </a:br>
            <a:endParaRPr lang="ru-RU" sz="2800" dirty="0"/>
          </a:p>
        </p:txBody>
      </p:sp>
      <p:sp>
        <p:nvSpPr>
          <p:cNvPr id="3" name="Подзаголовок 2"/>
          <p:cNvSpPr>
            <a:spLocks noGrp="1"/>
          </p:cNvSpPr>
          <p:nvPr>
            <p:ph type="subTitle" idx="1"/>
          </p:nvPr>
        </p:nvSpPr>
        <p:spPr>
          <a:xfrm>
            <a:off x="1043608" y="2420888"/>
            <a:ext cx="7272808" cy="3384376"/>
          </a:xfrm>
        </p:spPr>
        <p:txBody>
          <a:bodyPr>
            <a:normAutofit fontScale="85000" lnSpcReduction="20000"/>
          </a:bodyPr>
          <a:lstStyle/>
          <a:p>
            <a:pPr indent="342900" algn="just">
              <a:lnSpc>
                <a:spcPct val="115000"/>
              </a:lnSpc>
              <a:spcAft>
                <a:spcPts val="0"/>
              </a:spcAft>
            </a:pPr>
            <a:r>
              <a:rPr lang="ru-RU" dirty="0">
                <a:solidFill>
                  <a:schemeClr val="tx1"/>
                </a:solidFill>
                <a:latin typeface="Times New Roman"/>
                <a:ea typeface="Calibri"/>
                <a:cs typeface="Times New Roman"/>
              </a:rPr>
              <a:t>Следует учитывать, что взаимодействие с представителями государственных органов, реализующих контрольно-надзорные функции в отношении организации, связано с высокими коррупционными рисками. В связи с этим организациям и их сотрудникам рекомендуется уделить особое внимание следующим аспектам.</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smtClean="0">
                <a:solidFill>
                  <a:schemeClr val="tx1"/>
                </a:solidFill>
                <a:latin typeface="Times New Roman"/>
                <a:ea typeface="Calibri"/>
                <a:cs typeface="Times New Roman"/>
              </a:rPr>
              <a:t>Сотрудникам </a:t>
            </a:r>
            <a:r>
              <a:rPr lang="ru-RU" dirty="0">
                <a:solidFill>
                  <a:schemeClr val="tx1"/>
                </a:solidFill>
                <a:latin typeface="Times New Roman"/>
                <a:ea typeface="Calibri"/>
                <a:cs typeface="Times New Roman"/>
              </a:rPr>
              <a:t>проверяемых организаций следует воздерживаться от любого незаконного и неэтичного поведения при взаимодействии с государственными служащими, реализующими контрольно-надзорные мероприятия. При этом необходимо учитывать, что на государственных служащих распространяется ряд специальных антикоррупционных обязанностей, запретов и ограничений. Отдельные практики взаимодействия, приемлемые для делового сообщества, могут быть прямо запрещены государственным служащим.</a:t>
            </a:r>
            <a:endParaRPr lang="ru-RU" sz="1600" dirty="0">
              <a:solidFill>
                <a:schemeClr val="tx1"/>
              </a:solidFill>
              <a:latin typeface="Calibri"/>
              <a:ea typeface="Calibri"/>
              <a:cs typeface="Times New Roman"/>
            </a:endParaRPr>
          </a:p>
          <a:p>
            <a:endParaRPr lang="ru-RU" dirty="0"/>
          </a:p>
        </p:txBody>
      </p:sp>
    </p:spTree>
    <p:extLst>
      <p:ext uri="{BB962C8B-B14F-4D97-AF65-F5344CB8AC3E}">
        <p14:creationId xmlns:p14="http://schemas.microsoft.com/office/powerpoint/2010/main" val="18392920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indent="342900" algn="just">
              <a:spcAft>
                <a:spcPts val="0"/>
              </a:spcAft>
            </a:pPr>
            <a:r>
              <a:rPr lang="ru-RU" sz="1400" b="1" dirty="0">
                <a:solidFill>
                  <a:schemeClr val="tx1"/>
                </a:solidFill>
                <a:latin typeface="Times New Roman"/>
                <a:ea typeface="Calibri"/>
                <a:cs typeface="Times New Roman"/>
                <a:hlinkClick r:id="rId2"/>
              </a:rPr>
              <a:t>Статья 575</a:t>
            </a:r>
            <a:r>
              <a:rPr lang="ru-RU" sz="1400" dirty="0">
                <a:solidFill>
                  <a:schemeClr val="tx1"/>
                </a:solidFill>
                <a:latin typeface="Times New Roman"/>
                <a:ea typeface="Calibri"/>
                <a:cs typeface="Times New Roman"/>
              </a:rPr>
              <a:t> Гражданского кодекса Российской Федерации запрещает дарение государственным служащим в связи с их должностным положением или в связи с исполнением ими служебных обязанностей </a:t>
            </a:r>
            <a:r>
              <a:rPr lang="ru-RU" sz="1400" dirty="0" smtClean="0">
                <a:solidFill>
                  <a:schemeClr val="tx1"/>
                </a:solidFill>
                <a:latin typeface="Times New Roman"/>
                <a:ea typeface="Calibri"/>
                <a:cs typeface="Times New Roman"/>
              </a:rPr>
              <a:t>подарков.</a:t>
            </a:r>
            <a:br>
              <a:rPr lang="ru-RU" sz="1400" dirty="0" smtClean="0">
                <a:solidFill>
                  <a:schemeClr val="tx1"/>
                </a:solidFill>
                <a:latin typeface="Times New Roman"/>
                <a:ea typeface="Calibri"/>
                <a:cs typeface="Times New Roman"/>
              </a:rPr>
            </a:br>
            <a:r>
              <a:rPr lang="ru-RU" sz="1400" dirty="0">
                <a:solidFill>
                  <a:schemeClr val="tx1"/>
                </a:solidFill>
                <a:latin typeface="Calibri"/>
                <a:ea typeface="Calibri"/>
                <a:cs typeface="Times New Roman"/>
              </a:rPr>
              <a:t/>
            </a:r>
            <a:br>
              <a:rPr lang="ru-RU" sz="1400" dirty="0">
                <a:solidFill>
                  <a:schemeClr val="tx1"/>
                </a:solidFill>
                <a:latin typeface="Calibri"/>
                <a:ea typeface="Calibri"/>
                <a:cs typeface="Times New Roman"/>
              </a:rPr>
            </a:br>
            <a:r>
              <a:rPr lang="ru-RU" sz="1400" dirty="0">
                <a:solidFill>
                  <a:schemeClr val="tx1"/>
                </a:solidFill>
                <a:latin typeface="Times New Roman"/>
                <a:ea typeface="Calibri"/>
              </a:rPr>
              <a:t>Еще более жесткий запрет действует в отношении гражданских служащих. В соответствии со </a:t>
            </a:r>
            <a:r>
              <a:rPr lang="ru-RU" sz="1400" b="1" dirty="0">
                <a:solidFill>
                  <a:schemeClr val="tx1"/>
                </a:solidFill>
                <a:latin typeface="Times New Roman"/>
                <a:ea typeface="Calibri"/>
                <a:cs typeface="Times New Roman"/>
                <a:hlinkClick r:id="rId3"/>
              </a:rPr>
              <a:t>статьей 17</a:t>
            </a:r>
            <a:r>
              <a:rPr lang="ru-RU" sz="1400" b="1" dirty="0">
                <a:solidFill>
                  <a:schemeClr val="tx1"/>
                </a:solidFill>
                <a:latin typeface="Times New Roman"/>
                <a:ea typeface="Calibri"/>
              </a:rPr>
              <a:t> </a:t>
            </a:r>
            <a:r>
              <a:rPr lang="ru-RU" sz="1400" dirty="0">
                <a:solidFill>
                  <a:schemeClr val="tx1"/>
                </a:solidFill>
                <a:latin typeface="Times New Roman"/>
                <a:ea typeface="Calibri"/>
              </a:rPr>
              <a:t>Федерального закона от 27 июля 2004 года </a:t>
            </a:r>
            <a:r>
              <a:rPr lang="ru-RU" sz="1400" dirty="0" smtClean="0">
                <a:solidFill>
                  <a:schemeClr val="tx1"/>
                </a:solidFill>
                <a:latin typeface="Times New Roman"/>
                <a:ea typeface="Calibri"/>
              </a:rPr>
              <a:t>№ </a:t>
            </a:r>
            <a:r>
              <a:rPr lang="ru-RU" sz="1400" dirty="0">
                <a:solidFill>
                  <a:schemeClr val="tx1"/>
                </a:solidFill>
                <a:latin typeface="Times New Roman"/>
                <a:ea typeface="Calibri"/>
              </a:rPr>
              <a:t>79-ФЗ "О государственной гражданской службе Российской Федерации" гражданским служащим запрещено в связи с исполнением должностных обязанностей получать вознаграждения от физических и юридических лиц (подарки, денежное вознаграждение, ссуды, услуги, оплату развлечений, отдыха, транспортных расходов, иные вознаграждения). Такие подарки гражданские служащие не могут принимать даже для последующей их передачи в собственность государственного органа. </a:t>
            </a:r>
            <a:endParaRPr lang="ru-RU" sz="1400" dirty="0">
              <a:solidFill>
                <a:schemeClr val="tx1"/>
              </a:solidFill>
            </a:endParaRPr>
          </a:p>
        </p:txBody>
      </p:sp>
      <p:sp>
        <p:nvSpPr>
          <p:cNvPr id="3" name="Подзаголовок 2"/>
          <p:cNvSpPr>
            <a:spLocks noGrp="1"/>
          </p:cNvSpPr>
          <p:nvPr>
            <p:ph type="subTitle" idx="1"/>
          </p:nvPr>
        </p:nvSpPr>
        <p:spPr>
          <a:xfrm>
            <a:off x="1371600" y="3556000"/>
            <a:ext cx="6400800" cy="2033239"/>
          </a:xfrm>
        </p:spPr>
        <p:txBody>
          <a:bodyPr>
            <a:normAutofit fontScale="85000" lnSpcReduction="10000"/>
          </a:bodyPr>
          <a:lstStyle/>
          <a:p>
            <a:pPr indent="342900" algn="just">
              <a:lnSpc>
                <a:spcPct val="115000"/>
              </a:lnSpc>
              <a:spcAft>
                <a:spcPts val="0"/>
              </a:spcAft>
            </a:pPr>
            <a:r>
              <a:rPr lang="ru-RU" dirty="0" smtClean="0">
                <a:latin typeface="Times New Roman"/>
                <a:ea typeface="Calibri"/>
                <a:cs typeface="Times New Roman"/>
              </a:rPr>
              <a:t>гражданскому </a:t>
            </a:r>
            <a:r>
              <a:rPr lang="ru-RU" dirty="0">
                <a:latin typeface="Times New Roman"/>
                <a:ea typeface="Calibri"/>
                <a:cs typeface="Times New Roman"/>
              </a:rPr>
              <a:t>служащему, осуществляющему в отношении организации контрольно-надзорные функции, по сути, запрещено получать любые подарки от организации и ее представителей.</a:t>
            </a:r>
            <a:endParaRPr lang="ru-RU" sz="1600" dirty="0">
              <a:latin typeface="Calibri"/>
              <a:ea typeface="Calibri"/>
              <a:cs typeface="Times New Roman"/>
            </a:endParaRPr>
          </a:p>
          <a:p>
            <a:pPr indent="342900" algn="just">
              <a:lnSpc>
                <a:spcPct val="115000"/>
              </a:lnSpc>
              <a:spcAft>
                <a:spcPts val="0"/>
              </a:spcAft>
            </a:pPr>
            <a:r>
              <a:rPr lang="ru-RU" dirty="0">
                <a:latin typeface="Times New Roman"/>
                <a:ea typeface="Calibri"/>
                <a:cs typeface="Times New Roman"/>
              </a:rPr>
              <a:t>В связи с этим, сотрудникам организации рекомендуется воздерживаться от предложения и попыток передачи проверяющим любых </a:t>
            </a:r>
            <a:r>
              <a:rPr lang="ru-RU" dirty="0" smtClean="0">
                <a:latin typeface="Times New Roman"/>
                <a:ea typeface="Calibri"/>
                <a:cs typeface="Times New Roman"/>
              </a:rPr>
              <a:t>подарков.</a:t>
            </a:r>
            <a:endParaRPr lang="ru-RU" sz="1600" dirty="0">
              <a:latin typeface="Calibri"/>
              <a:ea typeface="Calibri"/>
              <a:cs typeface="Times New Roman"/>
            </a:endParaRPr>
          </a:p>
          <a:p>
            <a:pPr indent="342900" algn="just">
              <a:lnSpc>
                <a:spcPct val="115000"/>
              </a:lnSpc>
              <a:spcAft>
                <a:spcPts val="0"/>
              </a:spcAft>
            </a:pP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34402025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1484784"/>
            <a:ext cx="6400800" cy="3544417"/>
          </a:xfrm>
        </p:spPr>
        <p:txBody>
          <a:bodyPr>
            <a:normAutofit fontScale="92500" lnSpcReduction="10000"/>
          </a:bodyPr>
          <a:lstStyle/>
          <a:p>
            <a:pPr indent="342900" algn="just">
              <a:lnSpc>
                <a:spcPct val="115000"/>
              </a:lnSpc>
              <a:spcAft>
                <a:spcPts val="0"/>
              </a:spcAft>
            </a:pPr>
            <a:r>
              <a:rPr lang="ru-RU" dirty="0">
                <a:solidFill>
                  <a:schemeClr val="tx1"/>
                </a:solidFill>
                <a:latin typeface="Times New Roman"/>
                <a:ea typeface="Calibri"/>
                <a:cs typeface="Times New Roman"/>
              </a:rPr>
              <a:t>При этом следует учитывать, что в соответствии со </a:t>
            </a:r>
            <a:r>
              <a:rPr lang="ru-RU" dirty="0">
                <a:solidFill>
                  <a:schemeClr val="tx1"/>
                </a:solidFill>
                <a:latin typeface="Times New Roman"/>
                <a:ea typeface="Calibri"/>
                <a:cs typeface="Times New Roman"/>
                <a:hlinkClick r:id="rId2"/>
              </a:rPr>
              <a:t>статьей 19.28</a:t>
            </a:r>
            <a:r>
              <a:rPr lang="ru-RU" dirty="0">
                <a:solidFill>
                  <a:schemeClr val="tx1"/>
                </a:solidFill>
                <a:latin typeface="Times New Roman"/>
                <a:ea typeface="Calibri"/>
                <a:cs typeface="Times New Roman"/>
              </a:rPr>
              <a:t> КоАП РФ на организацию налагаются меры административной ответственности в форме кратного штрафа за незаконную передачу, предложение или обещание от имени или в интересах юридического лица должностному лицу денег, ценных бумаг, иного имущества, оказание ему услуг имущественного характера, предоставление имущественных прав за совершение в интересах данного юридического лица должностным лицом действия (бездействие), связанного с занимаемым ими служебным положением.</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6690116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19672" y="548680"/>
            <a:ext cx="6400800" cy="5256584"/>
          </a:xfrm>
        </p:spPr>
        <p:txBody>
          <a:bodyPr>
            <a:normAutofit fontScale="92500" lnSpcReduction="20000"/>
          </a:bodyPr>
          <a:lstStyle/>
          <a:p>
            <a:pPr>
              <a:lnSpc>
                <a:spcPct val="115000"/>
              </a:lnSpc>
            </a:pPr>
            <a:r>
              <a:rPr lang="ru-RU" dirty="0">
                <a:solidFill>
                  <a:schemeClr val="tx1"/>
                </a:solidFill>
                <a:latin typeface="Times New Roman"/>
                <a:ea typeface="Calibri"/>
                <a:cs typeface="Times New Roman"/>
              </a:rPr>
              <a:t>ТИПОВАЯ ДЕКЛАРАЦИЯ КОНФЛИКТА ИНТЕРЕСОВ</a:t>
            </a:r>
            <a:endParaRPr lang="ru-RU" sz="1600" dirty="0">
              <a:solidFill>
                <a:schemeClr val="tx1"/>
              </a:solidFill>
              <a:latin typeface="Calibri"/>
              <a:ea typeface="Calibri"/>
              <a:cs typeface="Times New Roman"/>
            </a:endParaRPr>
          </a:p>
          <a:p>
            <a:pPr>
              <a:lnSpc>
                <a:spcPct val="115000"/>
              </a:lnSpc>
            </a:pPr>
            <a:r>
              <a:rPr lang="ru-RU" dirty="0">
                <a:solidFill>
                  <a:schemeClr val="tx1"/>
                </a:solidFill>
                <a:latin typeface="Times New Roman"/>
                <a:ea typeface="Calibri"/>
                <a:cs typeface="Times New Roman"/>
              </a:rPr>
              <a:t> </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Настоящая Декларация содержит три раздела. </a:t>
            </a:r>
            <a:r>
              <a:rPr lang="ru-RU" dirty="0">
                <a:solidFill>
                  <a:schemeClr val="tx1"/>
                </a:solidFill>
                <a:latin typeface="Times New Roman"/>
                <a:ea typeface="Calibri"/>
                <a:cs typeface="Times New Roman"/>
                <a:hlinkClick r:id="rId2" action="ppaction://hlinkfile"/>
              </a:rPr>
              <a:t>Первый</a:t>
            </a:r>
            <a:r>
              <a:rPr lang="ru-RU" dirty="0">
                <a:solidFill>
                  <a:schemeClr val="tx1"/>
                </a:solidFill>
                <a:latin typeface="Times New Roman"/>
                <a:ea typeface="Calibri"/>
                <a:cs typeface="Times New Roman"/>
              </a:rPr>
              <a:t> и </a:t>
            </a:r>
            <a:r>
              <a:rPr lang="ru-RU" dirty="0">
                <a:solidFill>
                  <a:schemeClr val="tx1"/>
                </a:solidFill>
                <a:latin typeface="Times New Roman"/>
                <a:ea typeface="Calibri"/>
                <a:cs typeface="Times New Roman"/>
                <a:hlinkClick r:id="rId3" action="ppaction://hlinkfile"/>
              </a:rPr>
              <a:t>второй</a:t>
            </a:r>
            <a:r>
              <a:rPr lang="ru-RU" dirty="0">
                <a:solidFill>
                  <a:schemeClr val="tx1"/>
                </a:solidFill>
                <a:latin typeface="Times New Roman"/>
                <a:ea typeface="Calibri"/>
                <a:cs typeface="Times New Roman"/>
              </a:rPr>
              <a:t> разделы заполняются работником. </a:t>
            </a:r>
            <a:r>
              <a:rPr lang="ru-RU" dirty="0">
                <a:solidFill>
                  <a:schemeClr val="tx1"/>
                </a:solidFill>
                <a:latin typeface="Times New Roman"/>
                <a:ea typeface="Calibri"/>
                <a:cs typeface="Times New Roman"/>
                <a:hlinkClick r:id="rId4" action="ppaction://hlinkfile"/>
              </a:rPr>
              <a:t>Третий</a:t>
            </a:r>
            <a:r>
              <a:rPr lang="ru-RU" dirty="0">
                <a:solidFill>
                  <a:schemeClr val="tx1"/>
                </a:solidFill>
                <a:latin typeface="Times New Roman"/>
                <a:ea typeface="Calibri"/>
                <a:cs typeface="Times New Roman"/>
              </a:rPr>
              <a:t> раздел заполняется его непосредственным начальником. Работник обязан раскрыть информацию о каждом реальном или потенциальном конфликте интересов. Эта информация подлежит последующей всесторонней проверке начальником в установленном порядке.</a:t>
            </a:r>
            <a:endParaRPr lang="ru-RU" sz="1600" dirty="0">
              <a:solidFill>
                <a:schemeClr val="tx1"/>
              </a:solidFill>
              <a:latin typeface="Calibri"/>
              <a:ea typeface="Calibri"/>
              <a:cs typeface="Times New Roman"/>
            </a:endParaRPr>
          </a:p>
          <a:p>
            <a:pPr indent="342900" algn="just">
              <a:lnSpc>
                <a:spcPct val="115000"/>
              </a:lnSpc>
              <a:spcAft>
                <a:spcPts val="0"/>
              </a:spcAft>
            </a:pPr>
            <a:r>
              <a:rPr lang="ru-RU" dirty="0">
                <a:solidFill>
                  <a:schemeClr val="tx1"/>
                </a:solidFill>
                <a:latin typeface="Times New Roman"/>
                <a:ea typeface="Calibri"/>
                <a:cs typeface="Times New Roman"/>
              </a:rPr>
              <a:t>Настоящий документ носит строго конфиденциальный характер (по заполнению) и предназначен исключительно для внутреннего пользования организации. Содержание настоящего документа не подлежит раскрытию каким-либо третьим сторонам и не может быть использовано ими в каких-либо целях. Срок хранения данного документа составляет один год. Уничтожение документа происходит в соответствии с процедурой, установленной в организации.</a:t>
            </a:r>
            <a:endParaRPr lang="ru-RU" sz="1600" dirty="0">
              <a:solidFill>
                <a:schemeClr val="tx1"/>
              </a:solidFill>
              <a:latin typeface="Calibri"/>
              <a:ea typeface="Calibri"/>
              <a:cs typeface="Times New Roman"/>
            </a:endParaRPr>
          </a:p>
          <a:p>
            <a:endParaRPr lang="ru-RU" dirty="0">
              <a:solidFill>
                <a:schemeClr val="tx1"/>
              </a:solidFill>
            </a:endParaRPr>
          </a:p>
        </p:txBody>
      </p:sp>
    </p:spTree>
    <p:extLst>
      <p:ext uri="{BB962C8B-B14F-4D97-AF65-F5344CB8AC3E}">
        <p14:creationId xmlns:p14="http://schemas.microsoft.com/office/powerpoint/2010/main" val="17704845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96536" y="3095244"/>
          <a:ext cx="6158865" cy="2610612"/>
        </p:xfrm>
        <a:graphic>
          <a:graphicData uri="http://schemas.openxmlformats.org/drawingml/2006/table">
            <a:tbl>
              <a:tblPr/>
              <a:tblGrid>
                <a:gridCol w="3579495"/>
                <a:gridCol w="2579370"/>
              </a:tblGrid>
              <a:tr h="0">
                <a:tc>
                  <a:txBody>
                    <a:bodyPr/>
                    <a:lstStyle/>
                    <a:p>
                      <a:pPr>
                        <a:lnSpc>
                          <a:spcPct val="115000"/>
                        </a:lnSpc>
                        <a:spcAft>
                          <a:spcPts val="0"/>
                        </a:spcAft>
                      </a:pPr>
                      <a:r>
                        <a:rPr lang="ru-RU" sz="1400" dirty="0">
                          <a:effectLst/>
                          <a:latin typeface="Times New Roman"/>
                          <a:ea typeface="Calibri"/>
                          <a:cs typeface="Times New Roman"/>
                        </a:rPr>
                        <a:t>Кому:</a:t>
                      </a:r>
                      <a:endParaRPr lang="ru-RU" sz="1100" dirty="0">
                        <a:effectLst/>
                        <a:latin typeface="Calibri"/>
                        <a:ea typeface="Calibri"/>
                        <a:cs typeface="Times New Roman"/>
                      </a:endParaRPr>
                    </a:p>
                    <a:p>
                      <a:pPr>
                        <a:lnSpc>
                          <a:spcPct val="115000"/>
                        </a:lnSpc>
                        <a:spcAft>
                          <a:spcPts val="0"/>
                        </a:spcAft>
                      </a:pPr>
                      <a:r>
                        <a:rPr lang="ru-RU" sz="1400" dirty="0">
                          <a:effectLst/>
                          <a:latin typeface="Times New Roman"/>
                          <a:ea typeface="Calibri"/>
                          <a:cs typeface="Times New Roman"/>
                        </a:rPr>
                        <a:t>(указывается ФИО и должность непосредственного начальника)</a:t>
                      </a:r>
                      <a:endParaRPr lang="ru-RU" sz="1100" dirty="0">
                        <a:effectLst/>
                        <a:latin typeface="Calibri"/>
                        <a:ea typeface="Calibri"/>
                        <a:cs typeface="Times New Roman"/>
                      </a:endParaRPr>
                    </a:p>
                  </a:txBody>
                  <a:tcPr marL="39370" marR="39370" marT="64770" marB="647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a:ea typeface="Calibri"/>
                          <a:cs typeface="Times New Roman"/>
                        </a:rPr>
                        <a:t> </a:t>
                      </a:r>
                      <a:endParaRPr lang="ru-RU" sz="1100" dirty="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400">
                          <a:effectLst/>
                          <a:latin typeface="Times New Roman"/>
                          <a:ea typeface="Calibri"/>
                          <a:cs typeface="Times New Roman"/>
                        </a:rPr>
                        <a:t>От кого (ФИО работника, заполнившего Декларацию)</a:t>
                      </a:r>
                      <a:endParaRPr lang="ru-RU" sz="1100">
                        <a:effectLst/>
                        <a:latin typeface="Calibri"/>
                        <a:ea typeface="Calibri"/>
                        <a:cs typeface="Times New Roman"/>
                      </a:endParaRPr>
                    </a:p>
                  </a:txBody>
                  <a:tcPr marL="39370" marR="39370" marT="64770" marB="647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a:ea typeface="Calibri"/>
                          <a:cs typeface="Times New Roman"/>
                        </a:rPr>
                        <a:t> </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400">
                          <a:effectLst/>
                          <a:latin typeface="Times New Roman"/>
                          <a:ea typeface="Calibri"/>
                          <a:cs typeface="Times New Roman"/>
                        </a:rPr>
                        <a:t>Должность:</a:t>
                      </a:r>
                      <a:endParaRPr lang="ru-RU" sz="1100">
                        <a:effectLst/>
                        <a:latin typeface="Calibri"/>
                        <a:ea typeface="Calibri"/>
                        <a:cs typeface="Times New Roman"/>
                      </a:endParaRPr>
                    </a:p>
                  </a:txBody>
                  <a:tcPr marL="39370" marR="39370" marT="64770" marB="647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a:ea typeface="Calibri"/>
                          <a:cs typeface="Times New Roman"/>
                        </a:rPr>
                        <a:t> </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400">
                          <a:effectLst/>
                          <a:latin typeface="Times New Roman"/>
                          <a:ea typeface="Calibri"/>
                          <a:cs typeface="Times New Roman"/>
                        </a:rPr>
                        <a:t>Дата заполнения:</a:t>
                      </a:r>
                      <a:endParaRPr lang="ru-RU" sz="1100">
                        <a:effectLst/>
                        <a:latin typeface="Calibri"/>
                        <a:ea typeface="Calibri"/>
                        <a:cs typeface="Times New Roman"/>
                      </a:endParaRPr>
                    </a:p>
                  </a:txBody>
                  <a:tcPr marL="39370" marR="39370" marT="64770" marB="647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a:ea typeface="Calibri"/>
                          <a:cs typeface="Times New Roman"/>
                        </a:rPr>
                        <a:t> </a:t>
                      </a:r>
                      <a:endParaRPr lang="ru-RU" sz="1100">
                        <a:effectLst/>
                        <a:latin typeface="Calibri"/>
                        <a:ea typeface="Calibri"/>
                        <a:cs typeface="Times New Roman"/>
                      </a:endParaRPr>
                    </a:p>
                  </a:txBody>
                  <a:tcPr marL="39370" marR="39370" marT="64770" marB="647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400">
                          <a:effectLst/>
                          <a:latin typeface="Times New Roman"/>
                          <a:ea typeface="Calibri"/>
                          <a:cs typeface="Times New Roman"/>
                        </a:rPr>
                        <a:t>Декларация охватывает период времени</a:t>
                      </a:r>
                      <a:endParaRPr lang="ru-RU" sz="1100">
                        <a:effectLst/>
                        <a:latin typeface="Calibri"/>
                        <a:ea typeface="Calibri"/>
                        <a:cs typeface="Times New Roman"/>
                      </a:endParaRPr>
                    </a:p>
                  </a:txBody>
                  <a:tcPr marL="39370" marR="39370" marT="64770" marB="647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a:ea typeface="Calibri"/>
                          <a:cs typeface="Times New Roman"/>
                        </a:rPr>
                        <a:t>с .......... по ...................</a:t>
                      </a:r>
                      <a:endParaRPr lang="ru-RU" sz="1100" dirty="0">
                        <a:effectLst/>
                        <a:latin typeface="Calibri"/>
                        <a:ea typeface="Calibri"/>
                        <a:cs typeface="Times New Roman"/>
                      </a:endParaRPr>
                    </a:p>
                  </a:txBody>
                  <a:tcPr marL="39370" marR="39370" marT="64770" marB="647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187624" y="1048379"/>
            <a:ext cx="741580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                                 </a:t>
            </a:r>
            <a:r>
              <a:rPr kumimoji="0" lang="ru-RU" sz="14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Заявление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    Перед заполнением настоящей декларации я ознакомился с Кодексом этики и служебного  поведения  работников организации, Антикоррупционной политикой, Положением  о  конфликте  интересов  и Положением "Подарки и знаки делового гостеприимства".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                                                        ___________________</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                                          (подпись работника)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79301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66750"/>
            <a:ext cx="6984776" cy="552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08427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281113"/>
            <a:ext cx="7416824" cy="466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67389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563563"/>
            <a:ext cx="7272808" cy="57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27085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61963"/>
            <a:ext cx="7416824" cy="593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6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smtClean="0">
                <a:effectLst/>
                <a:latin typeface="Times New Roman"/>
                <a:ea typeface="Calibri"/>
              </a:rPr>
              <a:t>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endParaRPr lang="ru-RU" dirty="0"/>
          </a:p>
        </p:txBody>
      </p:sp>
      <p:sp>
        <p:nvSpPr>
          <p:cNvPr id="2" name="Заголовок 1"/>
          <p:cNvSpPr>
            <a:spLocks noGrp="1"/>
          </p:cNvSpPr>
          <p:nvPr>
            <p:ph type="title"/>
          </p:nvPr>
        </p:nvSpPr>
        <p:spPr/>
        <p:txBody>
          <a:bodyPr/>
          <a:lstStyle/>
          <a:p>
            <a:r>
              <a:rPr lang="ru-RU" dirty="0" smtClean="0">
                <a:effectLst/>
                <a:latin typeface="Times New Roman"/>
                <a:ea typeface="Calibri"/>
              </a:rPr>
              <a:t>под </a:t>
            </a:r>
            <a:r>
              <a:rPr lang="ru-RU" b="1" dirty="0" smtClean="0">
                <a:effectLst/>
                <a:latin typeface="Times New Roman"/>
                <a:ea typeface="Calibri"/>
              </a:rPr>
              <a:t>конфликтом интересов</a:t>
            </a:r>
            <a:endParaRPr lang="ru-RU" dirty="0"/>
          </a:p>
        </p:txBody>
      </p:sp>
    </p:spTree>
    <p:extLst>
      <p:ext uri="{BB962C8B-B14F-4D97-AF65-F5344CB8AC3E}">
        <p14:creationId xmlns:p14="http://schemas.microsoft.com/office/powerpoint/2010/main" val="14646655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768350"/>
            <a:ext cx="7704856"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9602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412776"/>
            <a:ext cx="7272808" cy="344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7809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340768"/>
            <a:ext cx="7128792"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9344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84263393"/>
              </p:ext>
            </p:extLst>
          </p:nvPr>
        </p:nvGraphicFramePr>
        <p:xfrm>
          <a:off x="1115616" y="1484785"/>
          <a:ext cx="7056784" cy="5085326"/>
        </p:xfrm>
        <a:graphic>
          <a:graphicData uri="http://schemas.openxmlformats.org/drawingml/2006/table">
            <a:tbl>
              <a:tblPr/>
              <a:tblGrid>
                <a:gridCol w="6264696"/>
                <a:gridCol w="792088"/>
              </a:tblGrid>
              <a:tr h="254896">
                <a:tc>
                  <a:txBody>
                    <a:bodyPr/>
                    <a:lstStyle/>
                    <a:p>
                      <a:pPr>
                        <a:lnSpc>
                          <a:spcPct val="115000"/>
                        </a:lnSpc>
                        <a:spcAft>
                          <a:spcPts val="0"/>
                        </a:spcAft>
                      </a:pPr>
                      <a:r>
                        <a:rPr lang="ru-RU" sz="1200" dirty="0">
                          <a:effectLst/>
                          <a:latin typeface="Times New Roman"/>
                          <a:ea typeface="Calibri"/>
                          <a:cs typeface="Times New Roman"/>
                        </a:rPr>
                        <a:t>Конфликт интересов не был обнаружен</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655">
                <a:tc>
                  <a:txBody>
                    <a:bodyPr/>
                    <a:lstStyle/>
                    <a:p>
                      <a:pPr>
                        <a:lnSpc>
                          <a:spcPct val="115000"/>
                        </a:lnSpc>
                        <a:spcAft>
                          <a:spcPts val="0"/>
                        </a:spcAft>
                      </a:pPr>
                      <a:r>
                        <a:rPr lang="ru-RU" sz="1200" dirty="0">
                          <a:effectLst/>
                          <a:latin typeface="Times New Roman"/>
                          <a:ea typeface="Calibri"/>
                          <a:cs typeface="Times New Roman"/>
                        </a:rPr>
                        <a:t>Я не рассматриваю как конфликт интересов ситуацию, которая, по мнению декларировавшего их работника, создает или может создать конфликт с интересами организации</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655">
                <a:tc>
                  <a:txBody>
                    <a:bodyPr/>
                    <a:lstStyle/>
                    <a:p>
                      <a:pPr>
                        <a:lnSpc>
                          <a:spcPct val="115000"/>
                        </a:lnSpc>
                        <a:spcAft>
                          <a:spcPts val="0"/>
                        </a:spcAft>
                      </a:pPr>
                      <a:r>
                        <a:rPr lang="ru-RU" sz="1200" dirty="0">
                          <a:effectLst/>
                          <a:latin typeface="Times New Roman"/>
                          <a:ea typeface="Calibri"/>
                          <a:cs typeface="Times New Roman"/>
                        </a:rPr>
                        <a:t>Я ограничил работнику доступ к информации организации, которая может иметь отношение к его личным частным интересам работника</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[указать, какой информации]</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535">
                <a:tc>
                  <a:txBody>
                    <a:bodyPr/>
                    <a:lstStyle/>
                    <a:p>
                      <a:pPr>
                        <a:lnSpc>
                          <a:spcPct val="115000"/>
                        </a:lnSpc>
                        <a:spcAft>
                          <a:spcPts val="0"/>
                        </a:spcAft>
                      </a:pPr>
                      <a:r>
                        <a:rPr lang="ru-RU" sz="1200" dirty="0">
                          <a:effectLst/>
                          <a:latin typeface="Times New Roman"/>
                          <a:ea typeface="Calibri"/>
                          <a:cs typeface="Times New Roman"/>
                        </a:rPr>
                        <a:t>Я отстранил (постоянно или временно) работника от участия в обсуждении и процессе принятия решений по вопросам, которые находятся или могут оказаться под влиянием конфликта интересов</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[указать, от каких вопросов]</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776">
                <a:tc>
                  <a:txBody>
                    <a:bodyPr/>
                    <a:lstStyle/>
                    <a:p>
                      <a:pPr>
                        <a:lnSpc>
                          <a:spcPct val="115000"/>
                        </a:lnSpc>
                        <a:spcAft>
                          <a:spcPts val="0"/>
                        </a:spcAft>
                      </a:pPr>
                      <a:r>
                        <a:rPr lang="ru-RU" sz="1200" dirty="0">
                          <a:effectLst/>
                          <a:latin typeface="Times New Roman"/>
                          <a:ea typeface="Calibri"/>
                          <a:cs typeface="Times New Roman"/>
                        </a:rPr>
                        <a:t>Я пересмотрел круг обязанностей и трудовых функций работника</a:t>
                      </a:r>
                      <a:endParaRPr lang="ru-RU" sz="1200" dirty="0">
                        <a:effectLst/>
                        <a:latin typeface="Calibri"/>
                        <a:ea typeface="Calibri"/>
                        <a:cs typeface="Times New Roman"/>
                      </a:endParaRPr>
                    </a:p>
                    <a:p>
                      <a:pPr>
                        <a:lnSpc>
                          <a:spcPct val="115000"/>
                        </a:lnSpc>
                        <a:spcAft>
                          <a:spcPts val="0"/>
                        </a:spcAft>
                      </a:pPr>
                      <a:r>
                        <a:rPr lang="ru-RU" sz="1200" dirty="0">
                          <a:effectLst/>
                          <a:latin typeface="Times New Roman"/>
                          <a:ea typeface="Calibri"/>
                          <a:cs typeface="Times New Roman"/>
                        </a:rPr>
                        <a:t>[указать, каких обязанностей]</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776">
                <a:tc>
                  <a:txBody>
                    <a:bodyPr/>
                    <a:lstStyle/>
                    <a:p>
                      <a:pPr>
                        <a:lnSpc>
                          <a:spcPct val="115000"/>
                        </a:lnSpc>
                        <a:spcAft>
                          <a:spcPts val="0"/>
                        </a:spcAft>
                      </a:pPr>
                      <a:r>
                        <a:rPr lang="ru-RU" sz="1200" dirty="0">
                          <a:effectLst/>
                          <a:latin typeface="Times New Roman"/>
                          <a:ea typeface="Calibri"/>
                          <a:cs typeface="Times New Roman"/>
                        </a:rPr>
                        <a:t>Я временно отстранил работника от должности, которая приводит к возникновению конфликта интересов между его должностными обязанностями и личными интересами</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776">
                <a:tc>
                  <a:txBody>
                    <a:bodyPr/>
                    <a:lstStyle/>
                    <a:p>
                      <a:pPr>
                        <a:lnSpc>
                          <a:spcPct val="115000"/>
                        </a:lnSpc>
                        <a:spcAft>
                          <a:spcPts val="0"/>
                        </a:spcAft>
                      </a:pPr>
                      <a:r>
                        <a:rPr lang="ru-RU" sz="1200" dirty="0">
                          <a:effectLst/>
                          <a:latin typeface="Times New Roman"/>
                          <a:ea typeface="Calibri"/>
                          <a:cs typeface="Times New Roman"/>
                        </a:rPr>
                        <a:t>Я перевел работника на должность, предусматривающую выполнение служебных обязанностей, не связанных с конфликтом интересов</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655">
                <a:tc>
                  <a:txBody>
                    <a:bodyPr/>
                    <a:lstStyle/>
                    <a:p>
                      <a:pPr>
                        <a:lnSpc>
                          <a:spcPct val="115000"/>
                        </a:lnSpc>
                        <a:spcAft>
                          <a:spcPts val="0"/>
                        </a:spcAft>
                      </a:pPr>
                      <a:r>
                        <a:rPr lang="ru-RU" sz="1200" dirty="0">
                          <a:effectLst/>
                          <a:latin typeface="Times New Roman"/>
                          <a:ea typeface="Calibri"/>
                          <a:cs typeface="Times New Roman"/>
                        </a:rPr>
                        <a:t>Я ходатайствовал перед вышестоящим руководством об увольнении работника по инициативе организации за дисциплинарные проступки согласно действующему законодательству</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a:effectLst/>
                          <a:latin typeface="Times New Roman"/>
                          <a:ea typeface="Calibri"/>
                          <a:cs typeface="Times New Roman"/>
                        </a:rPr>
                        <a:t> </a:t>
                      </a:r>
                      <a:endParaRPr lang="ru-RU" sz="40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776">
                <a:tc>
                  <a:txBody>
                    <a:bodyPr/>
                    <a:lstStyle/>
                    <a:p>
                      <a:pPr>
                        <a:lnSpc>
                          <a:spcPct val="115000"/>
                        </a:lnSpc>
                        <a:spcAft>
                          <a:spcPts val="0"/>
                        </a:spcAft>
                      </a:pPr>
                      <a:r>
                        <a:rPr lang="ru-RU" sz="1200" dirty="0">
                          <a:effectLst/>
                          <a:latin typeface="Times New Roman"/>
                          <a:ea typeface="Calibri"/>
                          <a:cs typeface="Times New Roman"/>
                        </a:rPr>
                        <a:t>Я передал декларацию вышестоящему руководителю для проверки и определения наилучшего способа разрешения конфликтов интересов в связи с тем, что ..................</a:t>
                      </a:r>
                      <a:endParaRPr lang="ru-RU" sz="12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600" dirty="0">
                          <a:effectLst/>
                          <a:latin typeface="Times New Roman"/>
                          <a:ea typeface="Calibri"/>
                          <a:cs typeface="Times New Roman"/>
                        </a:rPr>
                        <a:t> </a:t>
                      </a:r>
                      <a:endParaRPr lang="ru-RU" sz="400" dirty="0">
                        <a:effectLst/>
                        <a:latin typeface="Calibri"/>
                        <a:ea typeface="Calibri"/>
                        <a:cs typeface="Times New Roman"/>
                      </a:endParaRPr>
                    </a:p>
                  </a:txBody>
                  <a:tcPr marL="15935" marR="15935" marT="26216" marB="262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539552" y="696561"/>
            <a:ext cx="742382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Решение непосредственного начальника по декларации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                          (подтвердить подписью):</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t/>
            </a:r>
            <a:br>
              <a:rPr kumimoji="0" lang="ru-RU" sz="1000" b="0" i="0" u="none" strike="noStrike" cap="none" normalizeH="0" baseline="0" dirty="0" smtClean="0">
                <a:ln>
                  <a:noFill/>
                </a:ln>
                <a:solidFill>
                  <a:schemeClr val="tx1"/>
                </a:solidFill>
                <a:effectLst/>
                <a:latin typeface="Courier New" pitchFamily="49" charset="0"/>
                <a:ea typeface="Calibri" pitchFamily="34" charset="0"/>
                <a:cs typeface="Courier New" pitchFamily="49" charset="0"/>
              </a:rPr>
            </a:b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072755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996952"/>
            <a:ext cx="7772400" cy="1564084"/>
          </a:xfrm>
        </p:spPr>
        <p:txBody>
          <a:bodyPr>
            <a:normAutofit fontScale="90000"/>
          </a:bodyPr>
          <a:lstStyle/>
          <a:p>
            <a:pPr fontAlgn="t">
              <a:lnSpc>
                <a:spcPct val="115000"/>
              </a:lnSpc>
            </a:pPr>
            <a:r>
              <a:rPr lang="ru-RU" b="1" dirty="0">
                <a:solidFill>
                  <a:srgbClr val="304855"/>
                </a:solidFill>
                <a:latin typeface="Tahoma"/>
                <a:ea typeface="Times New Roman"/>
                <a:cs typeface="Times New Roman"/>
              </a:rPr>
              <a:t>Конкретные ситуации </a:t>
            </a:r>
            <a:r>
              <a:rPr lang="ru-RU" b="1" dirty="0" smtClean="0">
                <a:solidFill>
                  <a:srgbClr val="304855"/>
                </a:solidFill>
                <a:latin typeface="Tahoma"/>
                <a:ea typeface="Times New Roman"/>
                <a:cs typeface="Times New Roman"/>
              </a:rPr>
              <a:t>конфликта </a:t>
            </a:r>
            <a:r>
              <a:rPr lang="ru-RU" b="1" dirty="0">
                <a:solidFill>
                  <a:srgbClr val="304855"/>
                </a:solidFill>
                <a:latin typeface="Tahoma"/>
                <a:ea typeface="Times New Roman"/>
                <a:cs typeface="Times New Roman"/>
              </a:rPr>
              <a:t>интересов </a:t>
            </a:r>
            <a:r>
              <a:rPr lang="ru-RU" b="1" dirty="0" smtClean="0">
                <a:solidFill>
                  <a:srgbClr val="304855"/>
                </a:solidFill>
                <a:latin typeface="Tahoma"/>
                <a:ea typeface="Times New Roman"/>
                <a:cs typeface="Times New Roman"/>
              </a:rPr>
              <a:t>в</a:t>
            </a:r>
            <a:r>
              <a:rPr lang="ru-RU" sz="3600" dirty="0">
                <a:latin typeface="Calibri"/>
                <a:ea typeface="Calibri"/>
                <a:cs typeface="Times New Roman"/>
              </a:rPr>
              <a:t/>
            </a:r>
            <a:br>
              <a:rPr lang="ru-RU" sz="3600" dirty="0">
                <a:latin typeface="Calibri"/>
                <a:ea typeface="Calibri"/>
                <a:cs typeface="Times New Roman"/>
              </a:rPr>
            </a:br>
            <a:r>
              <a:rPr lang="ru-RU" sz="2400" dirty="0">
                <a:solidFill>
                  <a:srgbClr val="304855"/>
                </a:solidFill>
                <a:latin typeface="Tahoma"/>
                <a:ea typeface="Times New Roman"/>
                <a:cs typeface="Times New Roman"/>
              </a:rPr>
              <a:t> </a:t>
            </a:r>
            <a:r>
              <a:rPr lang="ru-RU" sz="3600" dirty="0">
                <a:latin typeface="Calibri"/>
                <a:ea typeface="Calibri"/>
                <a:cs typeface="Times New Roman"/>
              </a:rPr>
              <a:t/>
            </a:r>
            <a:br>
              <a:rPr lang="ru-RU" sz="3600" dirty="0">
                <a:latin typeface="Calibri"/>
                <a:ea typeface="Calibri"/>
                <a:cs typeface="Times New Roman"/>
              </a:rPr>
            </a:br>
            <a:endParaRPr lang="ru-RU" dirty="0"/>
          </a:p>
        </p:txBody>
      </p:sp>
    </p:spTree>
    <p:extLst>
      <p:ext uri="{BB962C8B-B14F-4D97-AF65-F5344CB8AC3E}">
        <p14:creationId xmlns:p14="http://schemas.microsoft.com/office/powerpoint/2010/main" val="621476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8229600" cy="1252728"/>
          </a:xfrm>
        </p:spPr>
        <p:txBody>
          <a:bodyPr>
            <a:noAutofit/>
          </a:bodyPr>
          <a:lstStyle/>
          <a:p>
            <a:r>
              <a:rPr lang="ru-RU" sz="2000" dirty="0"/>
              <a:t>Конкретными ситуациями конфликта интересов, в которых работник учреждения может оказаться в процессе выполнения своих должностных обязанностей, наиболее вероятными являются нижеследующие.</a:t>
            </a:r>
            <a:br>
              <a:rPr lang="ru-RU" sz="2000" dirty="0"/>
            </a:br>
            <a:endParaRPr lang="ru-RU" sz="2000" dirty="0"/>
          </a:p>
        </p:txBody>
      </p:sp>
      <p:sp>
        <p:nvSpPr>
          <p:cNvPr id="3" name="Объект 2"/>
          <p:cNvSpPr>
            <a:spLocks noGrp="1"/>
          </p:cNvSpPr>
          <p:nvPr>
            <p:ph sz="quarter" idx="13"/>
          </p:nvPr>
        </p:nvSpPr>
        <p:spPr>
          <a:xfrm>
            <a:off x="676654" y="1916832"/>
            <a:ext cx="7927793" cy="4209648"/>
          </a:xfrm>
        </p:spPr>
        <p:txBody>
          <a:bodyPr>
            <a:noAutofit/>
          </a:bodyPr>
          <a:lstStyle/>
          <a:p>
            <a:pPr indent="0" algn="just" fontAlgn="t">
              <a:spcBef>
                <a:spcPts val="0"/>
              </a:spcBef>
              <a:spcAft>
                <a:spcPts val="0"/>
              </a:spcAft>
              <a:buNone/>
            </a:pPr>
            <a:r>
              <a:rPr lang="ru-RU" sz="1200" dirty="0">
                <a:solidFill>
                  <a:srgbClr val="304855"/>
                </a:solidFill>
                <a:latin typeface="Times New Roman" pitchFamily="18" charset="0"/>
                <a:ea typeface="Times New Roman"/>
                <a:cs typeface="Times New Roman" pitchFamily="18" charset="0"/>
              </a:rPr>
              <a:t>1. общие ситуации конфликта интересов для всех категорий работников учреждения:</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за оказание услуги берет деньги у клиента, минуя установленный порядок в учреждении приема денежных средств;</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оказывая услуги клиентам в рабочее время, оказывает этим же клиентам платные услуги после работы;</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небескорыстно использует возможности клиентов учреждения, их законных представителей и родственников;</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получает небезвыгодные предложения от клиентов, которым он оказывает услуги, их законных представителей и родственников;</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рекламирует клиентам учреждения организации, оказывающие любые платные услуги;</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рекомендует клиентам учреждения физических лиц, оказывающих любые платные услуги;</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в ходе выполнения своих трудовых обязанностей участвует в принятии решений, которые могут принести материальную или нематериальную выгоду лицам, являющимся его родственниками, друзьями или иным лицам, с которыми связана его личная заинтересованность;</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участвует в принятии кадровых решений в отношении лиц, являющихся его родственниками, друзьями или иными лицами, с которым связана его личная заинтересованность;</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принимает решение об установлении (сохранении) деловых отношений учреждения с организацией, которая имеет перед работником или иным лицом, с которым связана личная заинтересованность работника, финансовые или имущественные обязательства;</a:t>
            </a:r>
            <a:endParaRPr lang="ru-RU" sz="1200" dirty="0">
              <a:latin typeface="Times New Roman" pitchFamily="18" charset="0"/>
              <a:ea typeface="Calibri"/>
              <a:cs typeface="Times New Roman" pitchFamily="18" charset="0"/>
            </a:endParaRPr>
          </a:p>
          <a:p>
            <a:pPr indent="0" algn="just" fontAlgn="t">
              <a:spcBef>
                <a:spcPts val="0"/>
              </a:spcBef>
              <a:spcAft>
                <a:spcPts val="0"/>
              </a:spcAft>
              <a:buNone/>
            </a:pPr>
            <a:r>
              <a:rPr lang="ru-RU" sz="1200" b="1" dirty="0">
                <a:solidFill>
                  <a:srgbClr val="304855"/>
                </a:solidFill>
                <a:latin typeface="Times New Roman" pitchFamily="18" charset="0"/>
                <a:ea typeface="Times New Roman"/>
                <a:cs typeface="Times New Roman" pitchFamily="18" charset="0"/>
              </a:rPr>
              <a:t>– </a:t>
            </a:r>
            <a:r>
              <a:rPr lang="ru-RU" sz="1200" dirty="0">
                <a:solidFill>
                  <a:srgbClr val="304855"/>
                </a:solidFill>
                <a:latin typeface="Times New Roman" pitchFamily="18" charset="0"/>
                <a:ea typeface="Times New Roman"/>
                <a:cs typeface="Times New Roman" pitchFamily="18" charset="0"/>
              </a:rPr>
              <a:t>работник учреждения использует информацию, ставшую ему известной в ходе выполнения трудовых обязанностей, для получения выгоды или конкурентных преимуществ, при совершении коммерческих сделок для себя или иного лица, с которым связана личная заинтересованность работника.</a:t>
            </a:r>
            <a:endParaRPr lang="ru-RU" sz="1200" dirty="0">
              <a:latin typeface="Times New Roman" pitchFamily="18" charset="0"/>
              <a:ea typeface="Calibri"/>
              <a:cs typeface="Times New Roman" pitchFamily="18" charset="0"/>
            </a:endParaRPr>
          </a:p>
          <a:p>
            <a:pPr>
              <a:spcBef>
                <a:spcPts val="0"/>
              </a:spcBef>
            </a:pPr>
            <a:endParaRPr lang="ru-RU" sz="1000" dirty="0">
              <a:latin typeface="Times New Roman" pitchFamily="18" charset="0"/>
              <a:cs typeface="Times New Roman" pitchFamily="18" charset="0"/>
            </a:endParaRPr>
          </a:p>
        </p:txBody>
      </p:sp>
    </p:spTree>
    <p:extLst>
      <p:ext uri="{BB962C8B-B14F-4D97-AF65-F5344CB8AC3E}">
        <p14:creationId xmlns:p14="http://schemas.microsoft.com/office/powerpoint/2010/main" val="37769559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1124744"/>
            <a:ext cx="7488832" cy="4320480"/>
          </a:xfrm>
        </p:spPr>
        <p:txBody>
          <a:bodyPr>
            <a:normAutofit fontScale="70000" lnSpcReduction="20000"/>
          </a:bodyPr>
          <a:lstStyle/>
          <a:p>
            <a:pPr indent="540385" algn="just" fontAlgn="t">
              <a:lnSpc>
                <a:spcPct val="115000"/>
              </a:lnSpc>
              <a:spcAft>
                <a:spcPts val="0"/>
              </a:spcAft>
            </a:pPr>
            <a:r>
              <a:rPr lang="ru-RU" dirty="0">
                <a:solidFill>
                  <a:srgbClr val="304855"/>
                </a:solidFill>
                <a:latin typeface="Tahoma"/>
                <a:ea typeface="Times New Roman"/>
                <a:cs typeface="Times New Roman"/>
              </a:rPr>
              <a:t>2. специальные ситуации конфликта интересов для медицинских работников в соответствии с действующим законодательством:</a:t>
            </a:r>
            <a:endParaRPr lang="ru-RU" sz="1600" dirty="0">
              <a:latin typeface="Calibri"/>
              <a:ea typeface="Calibri"/>
              <a:cs typeface="Times New Roman"/>
            </a:endParaRPr>
          </a:p>
          <a:p>
            <a:pPr indent="540385" algn="just" fontAlgn="t">
              <a:lnSpc>
                <a:spcPct val="115000"/>
              </a:lnSpc>
              <a:spcAft>
                <a:spcPts val="0"/>
              </a:spcAft>
            </a:pPr>
            <a:r>
              <a:rPr lang="ru-RU" b="1" dirty="0">
                <a:solidFill>
                  <a:srgbClr val="304855"/>
                </a:solidFill>
                <a:latin typeface="Tahoma"/>
                <a:ea typeface="Times New Roman"/>
                <a:cs typeface="Times New Roman"/>
              </a:rPr>
              <a:t>– </a:t>
            </a:r>
            <a:r>
              <a:rPr lang="ru-RU" dirty="0">
                <a:solidFill>
                  <a:srgbClr val="304855"/>
                </a:solidFill>
                <a:latin typeface="Tahoma"/>
                <a:ea typeface="Times New Roman"/>
                <a:cs typeface="Times New Roman"/>
              </a:rPr>
              <a:t>получать от компании, представителя компании образцы лекарственных препаратов, медицинских изделий для вручения клиентам учреждения (за исключением случаев, связанных с проведением клинических исследований лекарственных препаратов, клинических испытаний медицинских изделий);</a:t>
            </a:r>
            <a:endParaRPr lang="ru-RU" sz="1600" dirty="0">
              <a:latin typeface="Calibri"/>
              <a:ea typeface="Calibri"/>
              <a:cs typeface="Times New Roman"/>
            </a:endParaRPr>
          </a:p>
          <a:p>
            <a:pPr indent="540385" algn="just" fontAlgn="t">
              <a:lnSpc>
                <a:spcPct val="115000"/>
              </a:lnSpc>
              <a:spcAft>
                <a:spcPts val="0"/>
              </a:spcAft>
            </a:pPr>
            <a:r>
              <a:rPr lang="ru-RU" b="1" dirty="0">
                <a:solidFill>
                  <a:srgbClr val="304855"/>
                </a:solidFill>
                <a:latin typeface="Tahoma"/>
                <a:ea typeface="Times New Roman"/>
                <a:cs typeface="Times New Roman"/>
              </a:rPr>
              <a:t>– </a:t>
            </a:r>
            <a:r>
              <a:rPr lang="ru-RU" dirty="0">
                <a:solidFill>
                  <a:srgbClr val="304855"/>
                </a:solidFill>
                <a:latin typeface="Tahoma"/>
                <a:ea typeface="Times New Roman"/>
                <a:cs typeface="Times New Roman"/>
              </a:rPr>
              <a:t>предоставление при назначении курса лечения клиенту недостоверной и (или) неполной информации об используемых лекарственных препаратах, о медицинских изделиях, в том числе сокрытие сведения о наличии в обращении аналогичных лекарственных препаратов, медицинских изделий;</a:t>
            </a:r>
            <a:endParaRPr lang="ru-RU" sz="1600" dirty="0">
              <a:latin typeface="Calibri"/>
              <a:ea typeface="Calibri"/>
              <a:cs typeface="Times New Roman"/>
            </a:endParaRPr>
          </a:p>
          <a:p>
            <a:pPr indent="540385" algn="just" fontAlgn="t">
              <a:lnSpc>
                <a:spcPct val="115000"/>
              </a:lnSpc>
              <a:spcAft>
                <a:spcPts val="0"/>
              </a:spcAft>
            </a:pPr>
            <a:r>
              <a:rPr lang="ru-RU" b="1" dirty="0">
                <a:solidFill>
                  <a:srgbClr val="304855"/>
                </a:solidFill>
                <a:latin typeface="Tahoma"/>
                <a:ea typeface="Times New Roman"/>
                <a:cs typeface="Times New Roman"/>
              </a:rPr>
              <a:t>– </a:t>
            </a:r>
            <a:r>
              <a:rPr lang="ru-RU" dirty="0">
                <a:solidFill>
                  <a:srgbClr val="304855"/>
                </a:solidFill>
                <a:latin typeface="Tahoma"/>
                <a:ea typeface="Times New Roman"/>
                <a:cs typeface="Times New Roman"/>
              </a:rPr>
              <a:t>осуществление приема представителей компаний, за исключением случаев, связанных с проведением клинических исследований лекарственных препаратов, клинических испытаний медицинских изделий, участия в порядке, установленном администрацией учреждения, в собраниях работников учреждения и иных мероприятиях, направленных на повышение их профессионального уровня или на предоставление информации, связанной с осуществлением мониторинга безопасности лекарственных препаратов и мониторинга безопасности медицинских изделий.</a:t>
            </a:r>
            <a:endParaRPr lang="ru-RU" sz="1600" dirty="0">
              <a:latin typeface="Calibri"/>
              <a:ea typeface="Calibri"/>
              <a:cs typeface="Times New Roman"/>
            </a:endParaRPr>
          </a:p>
          <a:p>
            <a:endParaRPr lang="ru-RU" dirty="0"/>
          </a:p>
        </p:txBody>
      </p:sp>
    </p:spTree>
    <p:extLst>
      <p:ext uri="{BB962C8B-B14F-4D97-AF65-F5344CB8AC3E}">
        <p14:creationId xmlns:p14="http://schemas.microsoft.com/office/powerpoint/2010/main" val="54446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ln>
            <a:solidFill>
              <a:schemeClr val="tx2">
                <a:lumMod val="60000"/>
                <a:lumOff val="40000"/>
              </a:schemeClr>
            </a:solidFill>
          </a:ln>
        </p:spPr>
        <p:txBody>
          <a:bodyPr>
            <a:normAutofit fontScale="92500" lnSpcReduction="20000"/>
          </a:bodyPr>
          <a:lstStyle/>
          <a:p>
            <a:pPr algn="just"/>
            <a:r>
              <a:rPr lang="ru-RU" dirty="0" smtClean="0">
                <a:effectLst/>
                <a:latin typeface="Times New Roman"/>
                <a:ea typeface="Calibri"/>
              </a:rPr>
              <a:t>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и (или) лица, состоящие с ним в близком родстве или свойстве, связаны имущественными, корпоративными или иными близкими отношениями.</a:t>
            </a:r>
            <a:endParaRPr lang="ru-RU" dirty="0"/>
          </a:p>
        </p:txBody>
      </p:sp>
      <p:sp>
        <p:nvSpPr>
          <p:cNvPr id="2" name="Заголовок 1"/>
          <p:cNvSpPr>
            <a:spLocks noGrp="1"/>
          </p:cNvSpPr>
          <p:nvPr>
            <p:ph type="title"/>
          </p:nvPr>
        </p:nvSpPr>
        <p:spPr/>
        <p:txBody>
          <a:bodyPr>
            <a:normAutofit fontScale="90000"/>
          </a:bodyPr>
          <a:lstStyle/>
          <a:p>
            <a:r>
              <a:rPr lang="ru-RU" dirty="0" smtClean="0">
                <a:effectLst/>
                <a:latin typeface="Times New Roman"/>
                <a:ea typeface="Calibri"/>
              </a:rPr>
              <a:t>Под личной заинтересованностью</a:t>
            </a:r>
            <a:endParaRPr lang="ru-RU" dirty="0"/>
          </a:p>
        </p:txBody>
      </p:sp>
    </p:spTree>
    <p:extLst>
      <p:ext uri="{BB962C8B-B14F-4D97-AF65-F5344CB8AC3E}">
        <p14:creationId xmlns:p14="http://schemas.microsoft.com/office/powerpoint/2010/main" val="2962787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effectLst/>
                <a:latin typeface="Times New Roman"/>
                <a:ea typeface="Calibri"/>
              </a:rPr>
              <a:t>Порядок предотвращения и урегулирования конфликта интересов</a:t>
            </a:r>
            <a:endParaRPr lang="ru-RU" sz="3600" dirty="0"/>
          </a:p>
        </p:txBody>
      </p:sp>
      <p:sp>
        <p:nvSpPr>
          <p:cNvPr id="3" name="Объект 2"/>
          <p:cNvSpPr>
            <a:spLocks noGrp="1"/>
          </p:cNvSpPr>
          <p:nvPr>
            <p:ph sz="quarter" idx="13"/>
          </p:nvPr>
        </p:nvSpPr>
        <p:spPr>
          <a:xfrm>
            <a:off x="676655" y="2060848"/>
            <a:ext cx="3822192" cy="4065632"/>
          </a:xfrm>
        </p:spPr>
        <p:txBody>
          <a:bodyPr>
            <a:normAutofit fontScale="62500" lnSpcReduction="20000"/>
          </a:bodyPr>
          <a:lstStyle/>
          <a:p>
            <a:pPr indent="0" algn="just">
              <a:lnSpc>
                <a:spcPct val="115000"/>
              </a:lnSpc>
              <a:spcAft>
                <a:spcPts val="0"/>
              </a:spcAft>
              <a:buNone/>
            </a:pPr>
            <a:r>
              <a:rPr lang="ru-RU" dirty="0" smtClean="0">
                <a:effectLst/>
                <a:latin typeface="Times New Roman"/>
                <a:ea typeface="Calibri"/>
              </a:rPr>
              <a:t>лица, замещающего должность, замещение которой предусматривает обязанность принимать меры по предотвращению и урегулированию конфликта интересов </a:t>
            </a:r>
            <a:r>
              <a:rPr lang="ru-RU" dirty="0" smtClean="0">
                <a:effectLst/>
                <a:latin typeface="Times New Roman"/>
                <a:ea typeface="Calibri"/>
                <a:cs typeface="Times New Roman"/>
              </a:rPr>
              <a:t>обязаны: </a:t>
            </a:r>
          </a:p>
          <a:p>
            <a:pPr indent="0" algn="just">
              <a:lnSpc>
                <a:spcPct val="115000"/>
              </a:lnSpc>
              <a:spcAft>
                <a:spcPts val="0"/>
              </a:spcAft>
              <a:buNone/>
            </a:pPr>
            <a:r>
              <a:rPr lang="ru-RU" dirty="0" smtClean="0">
                <a:effectLst/>
                <a:latin typeface="Times New Roman"/>
                <a:ea typeface="Calibri"/>
                <a:cs typeface="Times New Roman"/>
              </a:rPr>
              <a:t>- принимать меры по недопущению любой возможности возникновения конфликта интересов.</a:t>
            </a:r>
            <a:endParaRPr lang="ru-RU" sz="2000" dirty="0" smtClean="0">
              <a:ea typeface="Calibri"/>
              <a:cs typeface="Times New Roman"/>
            </a:endParaRPr>
          </a:p>
          <a:p>
            <a:pPr indent="0" algn="just">
              <a:lnSpc>
                <a:spcPct val="115000"/>
              </a:lnSpc>
              <a:spcAft>
                <a:spcPts val="0"/>
              </a:spcAft>
              <a:buNone/>
            </a:pPr>
            <a:r>
              <a:rPr lang="ru-RU" dirty="0" smtClean="0">
                <a:effectLst/>
                <a:latin typeface="Times New Roman"/>
                <a:ea typeface="Calibri"/>
                <a:cs typeface="Times New Roman"/>
              </a:rPr>
              <a:t>- обязаны уведомить в порядке, определенном представителем нанимателя (работодателем) в соответствии с нормативными правовыми актами Российской Федерации, о возникшем конфликте интересов или о возможности его возникновения, как только ему станет об этом известно.</a:t>
            </a:r>
            <a:endParaRPr lang="ru-RU" sz="2000" dirty="0" smtClean="0">
              <a:ea typeface="Calibri"/>
              <a:cs typeface="Times New Roman"/>
            </a:endParaRPr>
          </a:p>
          <a:p>
            <a:endParaRPr lang="ru-RU" dirty="0"/>
          </a:p>
        </p:txBody>
      </p:sp>
      <p:sp>
        <p:nvSpPr>
          <p:cNvPr id="4" name="Объект 3"/>
          <p:cNvSpPr>
            <a:spLocks noGrp="1"/>
          </p:cNvSpPr>
          <p:nvPr>
            <p:ph sz="quarter" idx="14"/>
          </p:nvPr>
        </p:nvSpPr>
        <p:spPr/>
        <p:txBody>
          <a:bodyPr>
            <a:normAutofit fontScale="77500" lnSpcReduction="20000"/>
          </a:bodyPr>
          <a:lstStyle/>
          <a:p>
            <a:pPr indent="0" algn="just">
              <a:lnSpc>
                <a:spcPct val="115000"/>
              </a:lnSpc>
              <a:spcAft>
                <a:spcPts val="0"/>
              </a:spcAft>
              <a:buNone/>
            </a:pPr>
            <a:r>
              <a:rPr lang="ru-RU" dirty="0" smtClean="0">
                <a:effectLst/>
                <a:latin typeface="Times New Roman"/>
                <a:ea typeface="Calibri"/>
                <a:cs typeface="Times New Roman"/>
              </a:rPr>
              <a:t>представитель нанимателя (работодатель), если ему стало известно о возникновении у лица личной заинтересованности, которая приводит или может привести к конфликту интересов, обязан:</a:t>
            </a:r>
          </a:p>
          <a:p>
            <a:pPr indent="0" algn="just">
              <a:lnSpc>
                <a:spcPct val="115000"/>
              </a:lnSpc>
              <a:spcAft>
                <a:spcPts val="0"/>
              </a:spcAft>
              <a:buNone/>
            </a:pPr>
            <a:r>
              <a:rPr lang="ru-RU" dirty="0">
                <a:latin typeface="Times New Roman"/>
                <a:ea typeface="Calibri"/>
                <a:cs typeface="Times New Roman"/>
              </a:rPr>
              <a:t>-</a:t>
            </a:r>
            <a:r>
              <a:rPr lang="ru-RU" dirty="0" smtClean="0">
                <a:effectLst/>
                <a:latin typeface="Times New Roman"/>
                <a:ea typeface="Calibri"/>
                <a:cs typeface="Times New Roman"/>
              </a:rPr>
              <a:t> принять меры по предотвращению или урегулированию конфликта интересов.</a:t>
            </a:r>
            <a:endParaRPr lang="ru-RU" sz="2000" dirty="0">
              <a:ea typeface="Calibri"/>
              <a:cs typeface="Times New Roman"/>
            </a:endParaRPr>
          </a:p>
          <a:p>
            <a:endParaRPr lang="ru-RU" dirty="0"/>
          </a:p>
        </p:txBody>
      </p:sp>
    </p:spTree>
    <p:extLst>
      <p:ext uri="{BB962C8B-B14F-4D97-AF65-F5344CB8AC3E}">
        <p14:creationId xmlns:p14="http://schemas.microsoft.com/office/powerpoint/2010/main" val="4246890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indent="342900" algn="just">
              <a:lnSpc>
                <a:spcPct val="115000"/>
              </a:lnSpc>
              <a:spcAft>
                <a:spcPts val="0"/>
              </a:spcAft>
            </a:pPr>
            <a:r>
              <a:rPr lang="ru-RU" dirty="0" smtClean="0">
                <a:effectLst/>
                <a:latin typeface="Times New Roman"/>
                <a:ea typeface="Calibri"/>
                <a:cs typeface="Times New Roman"/>
              </a:rPr>
              <a:t>в изменении должностного или служебного положения лица являющегося стороной конфликта интересов, вплоть до его отстранения от исполнения должностных (служебных) обязанностей в установленном порядке </a:t>
            </a:r>
          </a:p>
          <a:p>
            <a:pPr indent="342900" algn="just">
              <a:lnSpc>
                <a:spcPct val="115000"/>
              </a:lnSpc>
              <a:spcAft>
                <a:spcPts val="0"/>
              </a:spcAft>
            </a:pPr>
            <a:r>
              <a:rPr lang="ru-RU" dirty="0" smtClean="0">
                <a:effectLst/>
                <a:latin typeface="Times New Roman"/>
                <a:ea typeface="Calibri"/>
                <a:cs typeface="Times New Roman"/>
              </a:rPr>
              <a:t>и (или) в отказе его от выгоды, явившейся причиной возникновения конфликта интересов.</a:t>
            </a:r>
            <a:endParaRPr lang="ru-RU" sz="2400" dirty="0">
              <a:ea typeface="Calibri"/>
              <a:cs typeface="Times New Roman"/>
            </a:endParaRPr>
          </a:p>
          <a:p>
            <a:r>
              <a:rPr lang="ru-RU" dirty="0" smtClean="0">
                <a:effectLst/>
                <a:latin typeface="Times New Roman"/>
                <a:ea typeface="Calibri"/>
              </a:rPr>
              <a:t>отвод или самоотвод указанного лица</a:t>
            </a:r>
            <a:endParaRPr lang="ru-RU" dirty="0"/>
          </a:p>
        </p:txBody>
      </p:sp>
      <p:sp>
        <p:nvSpPr>
          <p:cNvPr id="2" name="Заголовок 1"/>
          <p:cNvSpPr>
            <a:spLocks noGrp="1"/>
          </p:cNvSpPr>
          <p:nvPr>
            <p:ph type="title"/>
          </p:nvPr>
        </p:nvSpPr>
        <p:spPr/>
        <p:txBody>
          <a:bodyPr>
            <a:noAutofit/>
          </a:bodyPr>
          <a:lstStyle/>
          <a:p>
            <a:r>
              <a:rPr lang="ru-RU" sz="3600" dirty="0" smtClean="0">
                <a:effectLst/>
                <a:latin typeface="Times New Roman"/>
                <a:ea typeface="Calibri"/>
                <a:cs typeface="Times New Roman"/>
              </a:rPr>
              <a:t>Предотвращение или урегулирование конфликта интересов может состоять </a:t>
            </a:r>
            <a:endParaRPr lang="ru-RU" sz="3600" dirty="0"/>
          </a:p>
        </p:txBody>
      </p:sp>
    </p:spTree>
    <p:extLst>
      <p:ext uri="{BB962C8B-B14F-4D97-AF65-F5344CB8AC3E}">
        <p14:creationId xmlns:p14="http://schemas.microsoft.com/office/powerpoint/2010/main" val="2491466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1556792"/>
            <a:ext cx="6400800" cy="3472409"/>
          </a:xfrm>
        </p:spPr>
        <p:txBody>
          <a:bodyPr>
            <a:normAutofit/>
          </a:bodyPr>
          <a:lstStyle/>
          <a:p>
            <a:r>
              <a:rPr lang="ru-RU" sz="2400" dirty="0"/>
              <a:t>Непринятие </a:t>
            </a:r>
            <a:r>
              <a:rPr lang="ru-RU" sz="2400" dirty="0" smtClean="0"/>
              <a:t>лицом, </a:t>
            </a:r>
            <a:r>
              <a:rPr lang="ru-RU" sz="2400" dirty="0"/>
              <a:t>являющимся стороной конфликта интересов, мер по предотвращению или урегулированию конфликта интересов является правонарушением, влекущим увольнение указанного лица в соответствии с законодательством Российской Федерации.</a:t>
            </a:r>
          </a:p>
          <a:p>
            <a:endParaRPr lang="ru-RU" dirty="0"/>
          </a:p>
        </p:txBody>
      </p:sp>
    </p:spTree>
    <p:extLst>
      <p:ext uri="{BB962C8B-B14F-4D97-AF65-F5344CB8AC3E}">
        <p14:creationId xmlns:p14="http://schemas.microsoft.com/office/powerpoint/2010/main" val="1241377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290</TotalTime>
  <Words>4177</Words>
  <Application>Microsoft Office PowerPoint</Application>
  <PresentationFormat>Экран (4:3)</PresentationFormat>
  <Paragraphs>232</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Волна</vt:lpstr>
      <vt:lpstr>Конфликт интересов: выявление и предотвращение</vt:lpstr>
      <vt:lpstr>В соответствии со статьей 13.3. Федерального закона от 25.12.2008 № 273-ФЗ «О противодействии коррупции»  организации обязаны разрабатывать и принимать меры по предупреждению коррупции, которые могут включать:</vt:lpstr>
      <vt:lpstr>В Комитете специальных программ Администрации Главы Республики Бурятия и Правительства Республики Бурятия сформирован отдел по профилактике коррупционных и иных правонарушений в составе:</vt:lpstr>
      <vt:lpstr>Указанными должностным лицам сообщать информацию о фактах:</vt:lpstr>
      <vt:lpstr>под конфликтом интересов</vt:lpstr>
      <vt:lpstr>Под личной заинтересованностью</vt:lpstr>
      <vt:lpstr>Порядок предотвращения и урегулирования конфликта интересов</vt:lpstr>
      <vt:lpstr>Предотвращение или урегулирование конфликта интересов может состоять </vt:lpstr>
      <vt:lpstr>Презентация PowerPoint</vt:lpstr>
      <vt:lpstr>Федеральный закон от 12.01.1996 № 7-ФЗ «О некоммерческих организациях» лицами, заинтересованными в совершении некоммерческой организацией тех или иных действий, в том числе сделок, с другими организациями или гражданами (далее - заинтересованные лица), признаются: </vt:lpstr>
      <vt:lpstr>Заинтересованность в совершении некоммерческой организацией тех или иных действий, в том числе в совершении сделок, влечет за собой конфликт интересов заинтересованных лиц и некоммерческой организации. </vt:lpstr>
      <vt:lpstr>Под термином "возможности некоммерческой организации" понимаются принадлежащие некоммерческой организации имущество, имущественные и неимущественные права, возможности в области предпринимательской деятельности, информация о деятельности и планах некоммерческой организации, имеющая для нее ценность. </vt:lpstr>
      <vt:lpstr>В случае, если заинтересованное лицо имеет заинтересованность в сделке, стороной которой является или намеревается быть некоммерческая организация, а также в случае иного противоречия интересов указанного лица и некоммерческой организации в отношении существующей или предполагаемой сделки: </vt:lpstr>
      <vt:lpstr>Закрепление обязанностей работников и организации, связанных с предупреждением и противодействием коррупции </vt:lpstr>
      <vt:lpstr>Примерами общих обязанностей работников в связи с предупреждением и противодействием коррупции могут быть следующие: </vt:lpstr>
      <vt:lpstr>Специальные обязанности в связи с предупреждением и противодействием коррупции могут устанавливаться для следующих категорий лиц, работающих в организации: </vt:lpstr>
      <vt:lpstr>Исходя из положений статьи 57 ТК РФ по соглашению сторон в трудовой договор могут также включаться права и обязанности работника и работодателя, установленные трудовым законодательством и иными нормативными правовыми актами, содержащими нормы трудового права, локальными нормативными актами, а также права и обязанности работника и работодателя, вытекающие из условий коллективного договора, соглашений. </vt:lpstr>
      <vt:lpstr>В число обязанностей структурного подразделения или должностного лица, ответственного за противодействие коррупции в организации, может включаться в том числе: </vt:lpstr>
      <vt:lpstr>Оценка коррупционных рисков </vt:lpstr>
      <vt:lpstr>При этом возможен следующий порядок проведения оценки коррупционных рисков: </vt:lpstr>
      <vt:lpstr>После проведенной этой работы необходимо утвердить приказом по учреждению перечень должностей, связанных с высоким коррупционным риском. В отношении работников, замещающих такие должности, могут быть установлены специальные антикоррупционные процедуры и требования, например,  </vt:lpstr>
      <vt:lpstr>Выявление и урегулирование конфликта интересов </vt:lpstr>
      <vt:lpstr>Особенности нормативного правового регулирования в сфере предотвращения, выявления и урегулирования конфликта интересов в организации</vt:lpstr>
      <vt:lpstr>Презентация PowerPoint</vt:lpstr>
      <vt:lpstr>В соответствии со статьей 12.4 Федерального закона "О противодействии коррупции" ограничения, запреты и обязанности, установленные в отношении лиц, замещающих должности федеральной государственной службы, данным Федеральным законом были распространены на работников, замещающих должности: </vt:lpstr>
      <vt:lpstr>Презентация PowerPoint</vt:lpstr>
      <vt:lpstr>Статьей 75 Федерального закона от 21.11.2011 № 323-ФЗ «Об основах охраны здоровья граждан в Российской Федерации» предусмотрено урегулирование конфликта интересов при осуществлении медицинской деятельности и фармацевтической деятельности </vt:lpstr>
      <vt:lpstr>Презентация PowerPoint</vt:lpstr>
      <vt:lpstr>Презентация PowerPoint</vt:lpstr>
      <vt:lpstr>Возможные организационные меры по регулированию и предотвращению конфликта интересов </vt:lpstr>
      <vt:lpstr>Положение о конфликте интересов - это внутренний документ организации, устанавливающий порядок выявления и урегулирования конфликтов интересов, возникающих у работников организации в ходе выполнения ими трудовых обязанностей. При разработке положения о конфликте интересов рекомендуется обратить внимание на включение в него следующих аспектов: </vt:lpstr>
      <vt:lpstr>Круг лиц, попадающих под действие положения </vt:lpstr>
      <vt:lpstr>Основные принципы управления конфликтом интересов в организации </vt:lpstr>
      <vt:lpstr>В основу работы по управлению конфликтом интересов в организации могут быть положены следующие принципы: </vt:lpstr>
      <vt:lpstr>В положении о конфликте интересов целесообразно закрепить обязанности работников в связи с раскрытием и урегулированием конфликта интересов, например, следующие: </vt:lpstr>
      <vt:lpstr>Организации следует установить процедуру раскрытия конфликта интересов, утвердить ее локальным нормативным актом и довести до сведения всех работников организации. В организации возможно установление различных видов раскрытия конфликта интересов, в том числе: </vt:lpstr>
      <vt:lpstr>Презентация PowerPoint</vt:lpstr>
      <vt:lpstr>Организация также может прийти к выводу, что конфликт интересов имеет место, и использовать различные способы его разрешения, например: </vt:lpstr>
      <vt:lpstr>Презентация PowerPoint</vt:lpstr>
      <vt:lpstr>Определение лиц, ответственных за прием сведений о возникшем конфликте интересов и рассмотрение этих сведений </vt:lpstr>
      <vt:lpstr>Взаимодействие с государственными органами, осуществляющими контрольно-надзорные функции </vt:lpstr>
      <vt:lpstr>Статья 575 Гражданского кодекса Российской Федерации запрещает дарение государственным служащим в связи с их должностным положением или в связи с исполнением ими служебных обязанностей подарков.  Еще более жесткий запрет действует в отношении гражданских служащих. В соответствии со статьей 17 Федерального закона от 27 июля 2004 года № 79-ФЗ "О государственной гражданской службе Российской Федерации" гражданским служащим запрещено в связи с исполнением должностных обязанностей получать вознаграждения от физических и юридических лиц (подарки, денежное вознаграждение, ссуды, услуги, оплату развлечений, отдыха, транспортных расходов, иные вознаграждения). Такие подарки гражданские служащие не могут принимать даже для последующей их передачи в собственность государственного органа.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Конкретные ситуации конфликта интересов в   </vt:lpstr>
      <vt:lpstr>Конкретными ситуациями конфликта интересов, в которых работник учреждения может оказаться в процессе выполнения своих должностных обязанностей, наиболее вероятными являются нижеследующие. </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 интересов: выявление и предотвращение</dc:title>
  <dc:creator>Irina</dc:creator>
  <cp:lastModifiedBy>Наташа</cp:lastModifiedBy>
  <cp:revision>20</cp:revision>
  <cp:lastPrinted>2016-08-10T07:56:39Z</cp:lastPrinted>
  <dcterms:created xsi:type="dcterms:W3CDTF">2016-07-26T09:07:04Z</dcterms:created>
  <dcterms:modified xsi:type="dcterms:W3CDTF">2016-11-01T06:10:52Z</dcterms:modified>
</cp:coreProperties>
</file>